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0" r:id="rId2"/>
    <p:sldId id="261" r:id="rId3"/>
    <p:sldId id="262" r:id="rId4"/>
    <p:sldId id="263" r:id="rId5"/>
    <p:sldId id="264" r:id="rId6"/>
    <p:sldId id="265" r:id="rId7"/>
    <p:sldId id="305" r:id="rId8"/>
    <p:sldId id="267" r:id="rId9"/>
    <p:sldId id="266" r:id="rId10"/>
    <p:sldId id="306" r:id="rId11"/>
    <p:sldId id="307" r:id="rId12"/>
    <p:sldId id="257" r:id="rId13"/>
    <p:sldId id="308" r:id="rId14"/>
    <p:sldId id="309" r:id="rId15"/>
    <p:sldId id="302" r:id="rId16"/>
    <p:sldId id="290" r:id="rId17"/>
    <p:sldId id="289" r:id="rId18"/>
    <p:sldId id="291" r:id="rId19"/>
    <p:sldId id="314" r:id="rId20"/>
    <p:sldId id="292" r:id="rId21"/>
    <p:sldId id="270" r:id="rId22"/>
    <p:sldId id="299" r:id="rId23"/>
    <p:sldId id="301" r:id="rId24"/>
    <p:sldId id="294" r:id="rId25"/>
    <p:sldId id="312" r:id="rId26"/>
    <p:sldId id="296" r:id="rId27"/>
    <p:sldId id="304" r:id="rId28"/>
    <p:sldId id="297" r:id="rId29"/>
    <p:sldId id="313" r:id="rId30"/>
    <p:sldId id="315" r:id="rId31"/>
    <p:sldId id="282" r:id="rId32"/>
    <p:sldId id="283" r:id="rId33"/>
    <p:sldId id="286"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Perry" initials="RP" lastIdx="32" clrIdx="0">
    <p:extLst>
      <p:ext uri="{19B8F6BF-5375-455C-9EA6-DF929625EA0E}">
        <p15:presenceInfo xmlns="" xmlns:p15="http://schemas.microsoft.com/office/powerpoint/2012/main" userId="Ruth Perry" providerId="None"/>
      </p:ext>
    </p:extLst>
  </p:cmAuthor>
  <p:cmAuthor id="2" name="Alison O'brien" initials="AO" lastIdx="3" clrIdx="1">
    <p:extLst>
      <p:ext uri="{19B8F6BF-5375-455C-9EA6-DF929625EA0E}">
        <p15:presenceInfo xmlns="" xmlns:p15="http://schemas.microsoft.com/office/powerpoint/2012/main" userId="e56c7866bb69a9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1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3891" autoAdjust="0"/>
  </p:normalViewPr>
  <p:slideViewPr>
    <p:cSldViewPr snapToGrid="0">
      <p:cViewPr varScale="1">
        <p:scale>
          <a:sx n="68" d="100"/>
          <a:sy n="68" d="100"/>
        </p:scale>
        <p:origin x="-822"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B32B65-1767-422E-B1CB-E59D099380E8}" type="datetimeFigureOut">
              <a:rPr lang="en-GB" smtClean="0"/>
              <a:pPr/>
              <a:t>17/04/2018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96B9F-0194-4AD4-A796-A658A77E2DE1}" type="slidenum">
              <a:rPr lang="en-GB" smtClean="0"/>
              <a:pPr/>
              <a:t>‹#›</a:t>
            </a:fld>
            <a:endParaRPr lang="en-GB" dirty="0"/>
          </a:p>
        </p:txBody>
      </p:sp>
    </p:spTree>
    <p:extLst>
      <p:ext uri="{BB962C8B-B14F-4D97-AF65-F5344CB8AC3E}">
        <p14:creationId xmlns="" xmlns:p14="http://schemas.microsoft.com/office/powerpoint/2010/main" val="2176775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896B9F-0194-4AD4-A796-A658A77E2DE1}" type="slidenum">
              <a:rPr lang="en-GB" smtClean="0"/>
              <a:pPr/>
              <a:t>28</a:t>
            </a:fld>
            <a:endParaRPr lang="en-GB" dirty="0"/>
          </a:p>
        </p:txBody>
      </p:sp>
    </p:spTree>
    <p:extLst>
      <p:ext uri="{BB962C8B-B14F-4D97-AF65-F5344CB8AC3E}">
        <p14:creationId xmlns="" xmlns:p14="http://schemas.microsoft.com/office/powerpoint/2010/main" val="1716761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1C07B0-7CCC-467D-871C-D6AEEC7452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565B79B8-B733-40BD-BDEC-984EA9A850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9C4AF6BE-CDA2-4153-BE80-819AEEC58D81}"/>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5" name="Footer Placeholder 4">
            <a:extLst>
              <a:ext uri="{FF2B5EF4-FFF2-40B4-BE49-F238E27FC236}">
                <a16:creationId xmlns="" xmlns:a16="http://schemas.microsoft.com/office/drawing/2014/main" id="{907284D1-775E-4EEE-B12D-94D0B8E6C5D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3AE6555E-DDD0-4656-8CC1-7D2F36FA7125}"/>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12859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29072B-1494-4479-8382-4C6667DF40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279DD76D-49A9-460E-9357-F653C44788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77417869-A6B3-408E-A068-4EFB2B326BC5}"/>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5" name="Footer Placeholder 4">
            <a:extLst>
              <a:ext uri="{FF2B5EF4-FFF2-40B4-BE49-F238E27FC236}">
                <a16:creationId xmlns="" xmlns:a16="http://schemas.microsoft.com/office/drawing/2014/main" id="{E868023D-0BE8-4EF7-8244-C82CC66E45A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BD4486B4-14E5-4575-A13F-1A1162BF029E}"/>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1639216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7C0191D-1615-4DF9-AC61-C4748EC14C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28076921-DF9C-45CE-8D30-8C3975FC5E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E4559F98-20A9-4427-86A2-0EA0B55D2BC0}"/>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5" name="Footer Placeholder 4">
            <a:extLst>
              <a:ext uri="{FF2B5EF4-FFF2-40B4-BE49-F238E27FC236}">
                <a16:creationId xmlns="" xmlns:a16="http://schemas.microsoft.com/office/drawing/2014/main" id="{97D50DCE-BD63-4CE8-8820-14C44760E7E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9D8016D9-07AF-447F-9DE7-E51618AE79D7}"/>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1579566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Option 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84960" y="2961600"/>
            <a:ext cx="6623040" cy="1656000"/>
          </a:xfrm>
          <a:solidFill>
            <a:schemeClr val="bg1"/>
          </a:solidFill>
        </p:spPr>
        <p:txBody>
          <a:bodyPr lIns="108000" tIns="136800" rIns="0" bIns="0">
            <a:noAutofit/>
          </a:bodyPr>
          <a:lstStyle>
            <a:lvl1pPr algn="l">
              <a:lnSpc>
                <a:spcPts val="5467"/>
              </a:lnSpc>
              <a:defRPr sz="6000" b="1" cap="all" baseline="0">
                <a:solidFill>
                  <a:schemeClr val="accent4"/>
                </a:solidFill>
              </a:defRPr>
            </a:lvl1pPr>
          </a:lstStyle>
          <a:p>
            <a:r>
              <a:rPr lang="en-US"/>
              <a:t>Click to edit Master title style</a:t>
            </a:r>
            <a:endParaRPr lang="en-GB" dirty="0"/>
          </a:p>
        </p:txBody>
      </p:sp>
      <p:sp>
        <p:nvSpPr>
          <p:cNvPr id="3" name="Subtitle 2"/>
          <p:cNvSpPr>
            <a:spLocks noGrp="1"/>
          </p:cNvSpPr>
          <p:nvPr>
            <p:ph type="subTitle" idx="1"/>
          </p:nvPr>
        </p:nvSpPr>
        <p:spPr>
          <a:xfrm>
            <a:off x="5184960" y="4824000"/>
            <a:ext cx="6623040" cy="1656000"/>
          </a:xfrm>
          <a:solidFill>
            <a:schemeClr val="tx1"/>
          </a:solidFill>
        </p:spPr>
        <p:txBody>
          <a:bodyPr lIns="108000" tIns="108000" bIns="108000"/>
          <a:lstStyle>
            <a:lvl1pPr marL="0" indent="0" algn="l">
              <a:lnSpc>
                <a:spcPts val="2133"/>
              </a:lnSpc>
              <a:spcBef>
                <a:spcPts val="0"/>
              </a:spcBef>
              <a:buNone/>
              <a:defRPr sz="1800" b="1" cap="all"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dirty="0"/>
          </a:p>
        </p:txBody>
      </p:sp>
      <p:sp>
        <p:nvSpPr>
          <p:cNvPr id="11" name="Text Placeholder 10"/>
          <p:cNvSpPr>
            <a:spLocks noGrp="1"/>
          </p:cNvSpPr>
          <p:nvPr>
            <p:ph type="body" sz="quarter" idx="14"/>
          </p:nvPr>
        </p:nvSpPr>
        <p:spPr>
          <a:xfrm>
            <a:off x="5184960" y="5253203"/>
            <a:ext cx="6407315" cy="672075"/>
          </a:xfrm>
        </p:spPr>
        <p:txBody>
          <a:bodyPr lIns="108000">
            <a:noAutofit/>
          </a:bodyPr>
          <a:lstStyle>
            <a:lvl1pPr marL="0" indent="0" algn="l" defTabSz="1219170" rtl="0" eaLnBrk="1" latinLnBrk="0" hangingPunct="1">
              <a:lnSpc>
                <a:spcPts val="2133"/>
              </a:lnSpc>
              <a:spcBef>
                <a:spcPts val="0"/>
              </a:spcBef>
              <a:buFont typeface="Arial" panose="020B0604020202020204" pitchFamily="34" charset="0"/>
              <a:buNone/>
              <a:defRPr lang="en-US" sz="1800" b="0" kern="1200" cap="all" baseline="0" dirty="0" smtClean="0">
                <a:solidFill>
                  <a:schemeClr val="bg1"/>
                </a:solidFill>
                <a:latin typeface="+mn-lt"/>
                <a:ea typeface="+mn-ea"/>
                <a:cs typeface="+mn-cs"/>
              </a:defRPr>
            </a:lvl1pPr>
            <a:lvl2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2pPr>
            <a:lvl3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3pPr>
            <a:lvl4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4pPr>
            <a:lvl5pPr marL="0" indent="0" algn="l" defTabSz="1219170" rtl="0" eaLnBrk="1" latinLnBrk="0" hangingPunct="1">
              <a:lnSpc>
                <a:spcPts val="2133"/>
              </a:lnSpc>
              <a:spcBef>
                <a:spcPts val="0"/>
              </a:spcBef>
              <a:buFont typeface="Arial" panose="020B0604020202020204" pitchFamily="34" charset="0"/>
              <a:buNone/>
              <a:defRPr lang="en-GB" sz="1800" b="1" kern="1200" cap="all" baseline="0" dirty="0">
                <a:solidFill>
                  <a:schemeClr val="bg1"/>
                </a:solidFill>
                <a:latin typeface="+mn-lt"/>
                <a:ea typeface="+mn-ea"/>
                <a:cs typeface="+mn-cs"/>
              </a:defRPr>
            </a:lvl5pPr>
          </a:lstStyle>
          <a:p>
            <a:pPr lvl="0"/>
            <a:r>
              <a:rPr lang="en-US"/>
              <a:t>Click to edit Master text styles</a:t>
            </a:r>
          </a:p>
        </p:txBody>
      </p:sp>
      <p:sp>
        <p:nvSpPr>
          <p:cNvPr id="12" name="Text Placeholder 10"/>
          <p:cNvSpPr>
            <a:spLocks noGrp="1"/>
          </p:cNvSpPr>
          <p:nvPr>
            <p:ph type="body" sz="quarter" idx="15"/>
          </p:nvPr>
        </p:nvSpPr>
        <p:spPr>
          <a:xfrm>
            <a:off x="5184960" y="5829267"/>
            <a:ext cx="6407315" cy="672075"/>
          </a:xfrm>
        </p:spPr>
        <p:txBody>
          <a:bodyPr lIns="108000" tIns="108000" bIns="108000" anchor="b" anchorCtr="0">
            <a:noAutofit/>
          </a:bodyPr>
          <a:lstStyle>
            <a:lvl1pPr marL="0" indent="0" algn="l" defTabSz="1219170" rtl="0" eaLnBrk="1" latinLnBrk="0" hangingPunct="1">
              <a:lnSpc>
                <a:spcPts val="2133"/>
              </a:lnSpc>
              <a:spcBef>
                <a:spcPts val="0"/>
              </a:spcBef>
              <a:buFont typeface="Arial" panose="020B0604020202020204" pitchFamily="34" charset="0"/>
              <a:buNone/>
              <a:defRPr lang="en-US" sz="1800" b="0" kern="1200" cap="all" baseline="0" dirty="0" smtClean="0">
                <a:solidFill>
                  <a:schemeClr val="bg1"/>
                </a:solidFill>
                <a:latin typeface="+mn-lt"/>
                <a:ea typeface="+mn-ea"/>
                <a:cs typeface="+mn-cs"/>
              </a:defRPr>
            </a:lvl1pPr>
            <a:lvl2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2pPr>
            <a:lvl3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3pPr>
            <a:lvl4pPr marL="0" indent="0" algn="l" defTabSz="1219170" rtl="0" eaLnBrk="1" latinLnBrk="0" hangingPunct="1">
              <a:lnSpc>
                <a:spcPts val="2133"/>
              </a:lnSpc>
              <a:spcBef>
                <a:spcPts val="0"/>
              </a:spcBef>
              <a:buFont typeface="Arial" panose="020B0604020202020204" pitchFamily="34" charset="0"/>
              <a:buNone/>
              <a:defRPr lang="en-US" sz="1800" b="1" kern="1200" cap="all" baseline="0" dirty="0" smtClean="0">
                <a:solidFill>
                  <a:schemeClr val="bg1"/>
                </a:solidFill>
                <a:latin typeface="+mn-lt"/>
                <a:ea typeface="+mn-ea"/>
                <a:cs typeface="+mn-cs"/>
              </a:defRPr>
            </a:lvl4pPr>
            <a:lvl5pPr marL="0" indent="0" algn="l" defTabSz="1219170" rtl="0" eaLnBrk="1" latinLnBrk="0" hangingPunct="1">
              <a:lnSpc>
                <a:spcPts val="2133"/>
              </a:lnSpc>
              <a:spcBef>
                <a:spcPts val="0"/>
              </a:spcBef>
              <a:buFont typeface="Arial" panose="020B0604020202020204" pitchFamily="34" charset="0"/>
              <a:buNone/>
              <a:defRPr lang="en-GB" sz="1800" b="1" kern="1200" cap="all" baseline="0" dirty="0">
                <a:solidFill>
                  <a:schemeClr val="bg1"/>
                </a:solidFill>
                <a:latin typeface="+mn-lt"/>
                <a:ea typeface="+mn-ea"/>
                <a:cs typeface="+mn-cs"/>
              </a:defRPr>
            </a:lvl5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618081" y="384001"/>
            <a:ext cx="1189919" cy="632177"/>
          </a:xfrm>
          <a:prstGeom prst="rect">
            <a:avLst/>
          </a:prstGeom>
        </p:spPr>
      </p:pic>
    </p:spTree>
    <p:extLst>
      <p:ext uri="{BB962C8B-B14F-4D97-AF65-F5344CB8AC3E}">
        <p14:creationId xmlns="" xmlns:p14="http://schemas.microsoft.com/office/powerpoint/2010/main" val="2584087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hank You">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63040" y="1940640"/>
            <a:ext cx="8544960" cy="1488360"/>
          </a:xfrm>
          <a:solidFill>
            <a:schemeClr val="bg1"/>
          </a:solidFill>
        </p:spPr>
        <p:txBody>
          <a:bodyPr lIns="191995" tIns="167996" rIns="0" bIns="47999" anchor="t">
            <a:noAutofit/>
          </a:bodyPr>
          <a:lstStyle>
            <a:lvl1pPr algn="l">
              <a:lnSpc>
                <a:spcPts val="2533"/>
              </a:lnSpc>
              <a:defRPr sz="2100" b="1" cap="all" baseline="0">
                <a:solidFill>
                  <a:schemeClr val="tx1"/>
                </a:solidFill>
              </a:defRPr>
            </a:lvl1pPr>
          </a:lstStyle>
          <a:p>
            <a:r>
              <a:rPr lang="en-US" dirty="0"/>
              <a:t>name surname</a:t>
            </a:r>
            <a:endParaRPr lang="en-GB" dirty="0"/>
          </a:p>
        </p:txBody>
      </p:sp>
      <p:sp>
        <p:nvSpPr>
          <p:cNvPr id="3" name="Subtitle 2"/>
          <p:cNvSpPr>
            <a:spLocks noGrp="1"/>
          </p:cNvSpPr>
          <p:nvPr>
            <p:ph type="subTitle" idx="1" hasCustomPrompt="1"/>
          </p:nvPr>
        </p:nvSpPr>
        <p:spPr>
          <a:xfrm>
            <a:off x="3261360" y="2405393"/>
            <a:ext cx="8546640" cy="358643"/>
          </a:xfrm>
          <a:noFill/>
        </p:spPr>
        <p:txBody>
          <a:bodyPr lIns="191995" tIns="0" bIns="0" anchor="t" anchorCtr="0">
            <a:normAutofit/>
          </a:bodyPr>
          <a:lstStyle>
            <a:lvl1pPr marL="0" indent="0" algn="l" defTabSz="1219170" rtl="0" eaLnBrk="1" latinLnBrk="0" hangingPunct="1">
              <a:lnSpc>
                <a:spcPts val="2533"/>
              </a:lnSpc>
              <a:spcBef>
                <a:spcPct val="0"/>
              </a:spcBef>
              <a:buNone/>
              <a:defRPr lang="en-GB" sz="2100" b="0" kern="1200" cap="all" baseline="0" dirty="0">
                <a:solidFill>
                  <a:schemeClr val="tx1"/>
                </a:solidFill>
                <a:latin typeface="+mj-lt"/>
                <a:ea typeface="+mj-ea"/>
                <a:cs typeface="+mj-cs"/>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Name@email.com</a:t>
            </a:r>
            <a:endParaRPr lang="en-GB" dirty="0"/>
          </a:p>
        </p:txBody>
      </p:sp>
      <p:pic>
        <p:nvPicPr>
          <p:cNvPr id="9" name="Picture 8"/>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618082" y="384001"/>
            <a:ext cx="1189916" cy="632175"/>
          </a:xfrm>
          <a:prstGeom prst="rect">
            <a:avLst/>
          </a:prstGeom>
        </p:spPr>
      </p:pic>
      <p:sp>
        <p:nvSpPr>
          <p:cNvPr id="8" name="TextBox 7"/>
          <p:cNvSpPr txBox="1"/>
          <p:nvPr userDrawn="1"/>
        </p:nvSpPr>
        <p:spPr>
          <a:xfrm>
            <a:off x="3263040" y="3186179"/>
            <a:ext cx="8543760" cy="864096"/>
          </a:xfrm>
          <a:prstGeom prst="rect">
            <a:avLst/>
          </a:prstGeom>
          <a:solidFill>
            <a:schemeClr val="bg1"/>
          </a:solidFill>
        </p:spPr>
        <p:txBody>
          <a:bodyPr wrap="square" lIns="191995" tIns="60958" rIns="121917" bIns="143996" rtlCol="0" anchor="b" anchorCtr="0">
            <a:noAutofit/>
          </a:bodyPr>
          <a:lstStyle/>
          <a:p>
            <a:r>
              <a:rPr lang="en-GB" dirty="0"/>
              <a:t>ETFOUNDATION.CO.UK</a:t>
            </a:r>
          </a:p>
        </p:txBody>
      </p:sp>
      <p:sp>
        <p:nvSpPr>
          <p:cNvPr id="11" name="Rectangle 10"/>
          <p:cNvSpPr/>
          <p:nvPr userDrawn="1"/>
        </p:nvSpPr>
        <p:spPr>
          <a:xfrm>
            <a:off x="3273591" y="4344000"/>
            <a:ext cx="8534407" cy="21364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91995" tIns="191995" rIns="121917" bIns="95998" rtlCol="0" anchor="ctr"/>
          <a:lstStyle/>
          <a:p>
            <a:pPr algn="l">
              <a:lnSpc>
                <a:spcPts val="6000"/>
              </a:lnSpc>
            </a:pPr>
            <a:r>
              <a:rPr lang="en-GB" sz="6000" b="1" dirty="0"/>
              <a:t>THANK</a:t>
            </a:r>
            <a:r>
              <a:rPr lang="en-GB" sz="6000" b="1" baseline="0" dirty="0"/>
              <a:t> YOU</a:t>
            </a:r>
          </a:p>
          <a:p>
            <a:pPr algn="l">
              <a:lnSpc>
                <a:spcPts val="6000"/>
              </a:lnSpc>
            </a:pPr>
            <a:r>
              <a:rPr lang="en-GB" sz="6000" b="0" baseline="0" dirty="0"/>
              <a:t>ANY QUESTIONS?</a:t>
            </a:r>
            <a:endParaRPr lang="en-GB" sz="6000" b="0" dirty="0"/>
          </a:p>
        </p:txBody>
      </p:sp>
    </p:spTree>
    <p:extLst>
      <p:ext uri="{BB962C8B-B14F-4D97-AF65-F5344CB8AC3E}">
        <p14:creationId xmlns="" xmlns:p14="http://schemas.microsoft.com/office/powerpoint/2010/main" val="283593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E0A1D6-8A32-42B2-B98C-93F0641140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A60F7A7-FB0A-4D18-9667-DFBAB9615F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928BF207-6EF3-4880-BBC6-7A2F9A7F4148}"/>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5" name="Footer Placeholder 4">
            <a:extLst>
              <a:ext uri="{FF2B5EF4-FFF2-40B4-BE49-F238E27FC236}">
                <a16:creationId xmlns="" xmlns:a16="http://schemas.microsoft.com/office/drawing/2014/main" id="{49C77093-5B41-44B2-B9C1-D35C1A3D39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580E640D-65F8-4065-864D-09AB7425D396}"/>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309772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1950F1-6850-402C-95B7-E3252EE867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7ED44F3-8C66-4577-A8D9-AAB6A16902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1677AE65-5DF3-43FE-A5F0-1C3527593D23}"/>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5" name="Footer Placeholder 4">
            <a:extLst>
              <a:ext uri="{FF2B5EF4-FFF2-40B4-BE49-F238E27FC236}">
                <a16:creationId xmlns="" xmlns:a16="http://schemas.microsoft.com/office/drawing/2014/main" id="{38BD1275-86DC-4D19-91BF-6313E633177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C1DD586E-81EA-48EA-A30A-F9FA2231DD7F}"/>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2820695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1DE15E-EB2B-4D50-9348-3779CFE79F2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E911714A-B81E-4718-8905-C8AC18EBDF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22A51E2C-70C3-48A9-9C4B-AD95FD17E7D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ED3F4979-98F3-4D5F-895D-8D9C003DAE36}"/>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6" name="Footer Placeholder 5">
            <a:extLst>
              <a:ext uri="{FF2B5EF4-FFF2-40B4-BE49-F238E27FC236}">
                <a16:creationId xmlns="" xmlns:a16="http://schemas.microsoft.com/office/drawing/2014/main" id="{CFC9578A-D701-4340-AF66-B1998FA2F5B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 xmlns:a16="http://schemas.microsoft.com/office/drawing/2014/main" id="{35117EAD-DA65-423B-AB4C-E3DDA194879C}"/>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1133164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21EBE0-92DC-4197-949E-F00595BC900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C63CDB1A-02B4-4166-B2EE-610E1BAB24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91DD390-5854-4719-BE3C-BC1DD557344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4E44D3F3-76D5-445D-88E2-3D5855F658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E09EEF6F-E738-4175-8A93-F078139956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42CD66B1-9108-4215-9F27-A3D0209DD289}"/>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8" name="Footer Placeholder 7">
            <a:extLst>
              <a:ext uri="{FF2B5EF4-FFF2-40B4-BE49-F238E27FC236}">
                <a16:creationId xmlns="" xmlns:a16="http://schemas.microsoft.com/office/drawing/2014/main" id="{EB87F4DA-0A33-407F-B930-D32E53204258}"/>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 xmlns:a16="http://schemas.microsoft.com/office/drawing/2014/main" id="{E8F91A09-2DAE-4FEB-A720-C3CF2A780C49}"/>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2999666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3F3892-EFD0-4EEF-B10A-BC9CC214B2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2CDC1923-D15F-4D4B-B292-7CD2DEA78FC8}"/>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4" name="Footer Placeholder 3">
            <a:extLst>
              <a:ext uri="{FF2B5EF4-FFF2-40B4-BE49-F238E27FC236}">
                <a16:creationId xmlns="" xmlns:a16="http://schemas.microsoft.com/office/drawing/2014/main" id="{1B7D341A-E6F1-469F-905C-7A42A98BFC3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 xmlns:a16="http://schemas.microsoft.com/office/drawing/2014/main" id="{D8194009-C34B-4530-A4D8-5D778F3347B0}"/>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3532476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E3E5A4F-7698-4DCE-B220-C51005E8D578}"/>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3" name="Footer Placeholder 2">
            <a:extLst>
              <a:ext uri="{FF2B5EF4-FFF2-40B4-BE49-F238E27FC236}">
                <a16:creationId xmlns="" xmlns:a16="http://schemas.microsoft.com/office/drawing/2014/main" id="{D5A1CDA2-4871-429D-8799-5FBCCEB6C32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 xmlns:a16="http://schemas.microsoft.com/office/drawing/2014/main" id="{14A8D825-A2B4-427B-B6A2-85C2F2CB9819}"/>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101064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0FA8EB-9081-49C7-85A0-7746FD9B51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5361FC8-6157-4B64-8D19-C82DEA13B4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D8E88B81-208F-4C6E-8463-CB4E462BF5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E7E1963-1275-424D-B21E-54FF1CAAB082}"/>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6" name="Footer Placeholder 5">
            <a:extLst>
              <a:ext uri="{FF2B5EF4-FFF2-40B4-BE49-F238E27FC236}">
                <a16:creationId xmlns="" xmlns:a16="http://schemas.microsoft.com/office/drawing/2014/main" id="{E23F836C-202B-4AAD-B9DD-B65627021B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 xmlns:a16="http://schemas.microsoft.com/office/drawing/2014/main" id="{7217403D-0584-4DBD-BCAF-8C84511D28B0}"/>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118434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13E9FB-99EE-4F52-A7E0-4445406C93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75089790-7835-434A-BA3D-9040C7BBEA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 xmlns:a16="http://schemas.microsoft.com/office/drawing/2014/main" id="{DEB9F80F-356F-4777-9271-35B96730F0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BEAE6655-2625-4F37-A33E-8E2A4EC30A72}"/>
              </a:ext>
            </a:extLst>
          </p:cNvPr>
          <p:cNvSpPr>
            <a:spLocks noGrp="1"/>
          </p:cNvSpPr>
          <p:nvPr>
            <p:ph type="dt" sz="half" idx="10"/>
          </p:nvPr>
        </p:nvSpPr>
        <p:spPr/>
        <p:txBody>
          <a:bodyPr/>
          <a:lstStyle/>
          <a:p>
            <a:fld id="{71992D99-929C-4017-9F93-04BD37A5A06B}" type="datetimeFigureOut">
              <a:rPr lang="en-GB" smtClean="0"/>
              <a:pPr/>
              <a:t>17/04/2018</a:t>
            </a:fld>
            <a:endParaRPr lang="en-GB" dirty="0"/>
          </a:p>
        </p:txBody>
      </p:sp>
      <p:sp>
        <p:nvSpPr>
          <p:cNvPr id="6" name="Footer Placeholder 5">
            <a:extLst>
              <a:ext uri="{FF2B5EF4-FFF2-40B4-BE49-F238E27FC236}">
                <a16:creationId xmlns="" xmlns:a16="http://schemas.microsoft.com/office/drawing/2014/main" id="{20BE620C-A645-4FBE-9A2C-E2709938FDA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 xmlns:a16="http://schemas.microsoft.com/office/drawing/2014/main" id="{8D8802AB-80CA-4F40-A81E-0F4CDEF06DA8}"/>
              </a:ext>
            </a:extLst>
          </p:cNvPr>
          <p:cNvSpPr>
            <a:spLocks noGrp="1"/>
          </p:cNvSpPr>
          <p:nvPr>
            <p:ph type="sldNum" sz="quarter" idx="12"/>
          </p:nvPr>
        </p:nvSpPr>
        <p:spPr/>
        <p:txBody>
          <a:body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124651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AA66D75-DAB0-46C8-B2B9-FEA9059B9A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3523B664-EFBD-4758-B96B-6633A1D9DE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E64F6079-3350-4EDC-BDD9-E804D90383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92D99-929C-4017-9F93-04BD37A5A06B}" type="datetimeFigureOut">
              <a:rPr lang="en-GB" smtClean="0"/>
              <a:pPr/>
              <a:t>17/04/2018</a:t>
            </a:fld>
            <a:endParaRPr lang="en-GB" dirty="0"/>
          </a:p>
        </p:txBody>
      </p:sp>
      <p:sp>
        <p:nvSpPr>
          <p:cNvPr id="5" name="Footer Placeholder 4">
            <a:extLst>
              <a:ext uri="{FF2B5EF4-FFF2-40B4-BE49-F238E27FC236}">
                <a16:creationId xmlns="" xmlns:a16="http://schemas.microsoft.com/office/drawing/2014/main" id="{006BEEAC-6344-448E-B1D4-4ECF6EFBDE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 xmlns:a16="http://schemas.microsoft.com/office/drawing/2014/main" id="{6F09C6D2-F0FC-4BF2-9889-EC8CDE124F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2E402-4E15-4221-A22C-1B2F5F3CC859}" type="slidenum">
              <a:rPr lang="en-GB" smtClean="0"/>
              <a:pPr/>
              <a:t>‹#›</a:t>
            </a:fld>
            <a:endParaRPr lang="en-GB" dirty="0"/>
          </a:p>
        </p:txBody>
      </p:sp>
    </p:spTree>
    <p:extLst>
      <p:ext uri="{BB962C8B-B14F-4D97-AF65-F5344CB8AC3E}">
        <p14:creationId xmlns="" xmlns:p14="http://schemas.microsoft.com/office/powerpoint/2010/main" val="192024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rive.google.com/file/d/1nj_5Xv582dqTuXOXahD_z5iE-MpDtHJZ/view?usp=sharing" TargetMode="External"/><Relationship Id="rId2" Type="http://schemas.openxmlformats.org/officeDocument/2006/relationships/hyperlink" Target="https://www.hertfordshire.gov.uk/microsites/local-offer/preparing-for-adulthood/about-me.aspx" TargetMode="External"/><Relationship Id="rId1" Type="http://schemas.openxmlformats.org/officeDocument/2006/relationships/slideLayout" Target="../slideLayouts/slideLayout4.xml"/><Relationship Id="rId4" Type="http://schemas.openxmlformats.org/officeDocument/2006/relationships/hyperlink" Target="https://drive.google.com/file/d/1UOI1gJHsbI3i62RrYdHrLtZqqhf0_MlA/view?usp=sharing"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natspec.org.uk/"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preparingforadulthood.org.uk/downloads/education-health-and-care-planning/pfa-outcomes-tool.htm"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rive.google.com/file/d/1pNWb_0iiFyeD8KShc0TUwOwuC1A7eVWV/view?usp=sharing"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hyperlink" Target="https://drive.google.com/file/d/1BS3UsBERbhCDZzjj99dI-qPlhE4lvilH/view?usp=sharing" TargetMode="Externa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send.excellencegateway.org.uk/quality-assuring-rarpa-process"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www.gov.uk/guidance/16-to-19-funding-maths-and-english-condition-of-funding"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 Id="rId4" Type="http://schemas.openxmlformats.org/officeDocument/2006/relationships/hyperlink" Target="https://send.excellencegateway.org.u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629693/16_to_19_study_programmes_guidance_July_2107.pdf" TargetMode="External"/><Relationship Id="rId7" Type="http://schemas.openxmlformats.org/officeDocument/2006/relationships/hyperlink" Target="https://drive.google.com/file/d/1x9R_zCoNvOlDTuzBs2RhKxEAhGV5IZSg/view?usp=sharing"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gov.uk/government/uploads/system/uploads/attachment_data/file/694413/16_to_19_study_programmes_guidance_updated-March_2018.pdf" TargetMode="External"/><Relationship Id="rId4" Type="http://schemas.openxmlformats.org/officeDocument/2006/relationships/hyperlink" Target="https://drive.google.com/file/d/1Cy_oACT1YdVHPrdA--6hS1inY8lY8X2r/view?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rive.google.com/file/d/1gfJcpJqciC37d_SA_kiqe9USJZLCX-s_/view?usp=sharing" TargetMode="External"/><Relationship Id="rId2" Type="http://schemas.openxmlformats.org/officeDocument/2006/relationships/hyperlink" Target="https://drive.google.com/file/d/12X1z1A8GYb_gaT9wwyC1Jt1ndxTcPDjb/view?usp=sharin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1F8"/>
        </a:solidFill>
        <a:effectLst/>
      </p:bgPr>
    </p:bg>
    <p:spTree>
      <p:nvGrpSpPr>
        <p:cNvPr id="1" name=""/>
        <p:cNvGrpSpPr/>
        <p:nvPr/>
      </p:nvGrpSpPr>
      <p:grpSpPr>
        <a:xfrm>
          <a:off x="0" y="0"/>
          <a:ext cx="0" cy="0"/>
          <a:chOff x="0" y="0"/>
          <a:chExt cx="0" cy="0"/>
        </a:xfrm>
      </p:grpSpPr>
      <p:sp>
        <p:nvSpPr>
          <p:cNvPr id="17" name="Title 16"/>
          <p:cNvSpPr>
            <a:spLocks noGrp="1"/>
          </p:cNvSpPr>
          <p:nvPr>
            <p:ph type="ctrTitle"/>
          </p:nvPr>
        </p:nvSpPr>
        <p:spPr>
          <a:xfrm>
            <a:off x="5184960" y="2158738"/>
            <a:ext cx="6623040" cy="2458862"/>
          </a:xfrm>
        </p:spPr>
        <p:txBody>
          <a:bodyPr>
            <a:normAutofit/>
          </a:bodyPr>
          <a:lstStyle/>
          <a:p>
            <a:r>
              <a:rPr lang="en-GB" sz="4000" dirty="0">
                <a:solidFill>
                  <a:srgbClr val="0071F8"/>
                </a:solidFill>
                <a:latin typeface="Arial" panose="020B0604020202020204" pitchFamily="34" charset="0"/>
                <a:cs typeface="Arial" panose="020B0604020202020204" pitchFamily="34" charset="0"/>
              </a:rPr>
              <a:t>Delivering personalised Study Programmes</a:t>
            </a:r>
          </a:p>
        </p:txBody>
      </p:sp>
      <p:sp>
        <p:nvSpPr>
          <p:cNvPr id="51" name="Subtitle 50"/>
          <p:cNvSpPr>
            <a:spLocks noGrp="1"/>
          </p:cNvSpPr>
          <p:nvPr>
            <p:ph type="subTitle" idx="1"/>
          </p:nvPr>
        </p:nvSpPr>
        <p:spPr>
          <a:xfrm>
            <a:off x="5184960" y="4617600"/>
            <a:ext cx="6623040" cy="1656000"/>
          </a:xfrm>
        </p:spPr>
        <p:txBody>
          <a:bodyPr/>
          <a:lstStyle/>
          <a:p>
            <a:r>
              <a:rPr lang="en-GB" dirty="0">
                <a:latin typeface="Arial" panose="020B0604020202020204" pitchFamily="34" charset="0"/>
                <a:cs typeface="Arial" panose="020B0604020202020204" pitchFamily="34" charset="0"/>
              </a:rPr>
              <a:t>FOR LEARNERS WITH SPECIAL EDUCATIONAL NEEDS and disabilities (SEND)</a:t>
            </a:r>
          </a:p>
        </p:txBody>
      </p:sp>
    </p:spTree>
    <p:extLst>
      <p:ext uri="{BB962C8B-B14F-4D97-AF65-F5344CB8AC3E}">
        <p14:creationId xmlns="" xmlns:p14="http://schemas.microsoft.com/office/powerpoint/2010/main" val="3886768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A6BCAA-C380-427B-867E-DD714EE5FB1A}"/>
              </a:ext>
            </a:extLst>
          </p:cNvPr>
          <p:cNvSpPr>
            <a:spLocks noGrp="1"/>
          </p:cNvSpPr>
          <p:nvPr>
            <p:ph type="title"/>
          </p:nvPr>
        </p:nvSpPr>
        <p:spPr>
          <a:xfrm>
            <a:off x="432656" y="921707"/>
            <a:ext cx="4038641" cy="1637921"/>
          </a:xfrm>
        </p:spPr>
        <p:txBody>
          <a:bodyPr>
            <a:normAutofit fontScale="90000"/>
          </a:bodyPr>
          <a:lstStyle/>
          <a:p>
            <a:r>
              <a:rPr lang="en-GB" b="1" dirty="0">
                <a:solidFill>
                  <a:srgbClr val="0071F8"/>
                </a:solidFill>
                <a:latin typeface="Arial" panose="020B0604020202020204" pitchFamily="34" charset="0"/>
                <a:cs typeface="Arial" panose="020B0604020202020204" pitchFamily="34" charset="0"/>
              </a:rPr>
              <a:t>So what do we mean by ‘personalised programmes’?</a:t>
            </a:r>
          </a:p>
        </p:txBody>
      </p:sp>
      <p:sp>
        <p:nvSpPr>
          <p:cNvPr id="3" name="Rectangle 2">
            <a:extLst>
              <a:ext uri="{FF2B5EF4-FFF2-40B4-BE49-F238E27FC236}">
                <a16:creationId xmlns="" xmlns:a16="http://schemas.microsoft.com/office/drawing/2014/main" id="{17DAEB56-4A69-4841-AFC4-3BE7C231C919}"/>
              </a:ext>
            </a:extLst>
          </p:cNvPr>
          <p:cNvSpPr/>
          <p:nvPr/>
        </p:nvSpPr>
        <p:spPr>
          <a:xfrm>
            <a:off x="5307718" y="149087"/>
            <a:ext cx="5948861" cy="6449704"/>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6000">
              <a:spcAft>
                <a:spcPts val="600"/>
              </a:spcAft>
            </a:pPr>
            <a:r>
              <a:rPr lang="en-GB" sz="2000" dirty="0"/>
              <a:t>Personalising programmes means tailoring the curriculum and the associated teaching, learning, assessment and support so that each learner can participate, achieve and progress.</a:t>
            </a:r>
          </a:p>
          <a:p>
            <a:pPr marL="216000">
              <a:spcAft>
                <a:spcPts val="600"/>
              </a:spcAft>
            </a:pPr>
            <a:endParaRPr lang="en-GB" sz="2000" dirty="0"/>
          </a:p>
          <a:p>
            <a:pPr marL="216000">
              <a:spcAft>
                <a:spcPts val="600"/>
              </a:spcAft>
            </a:pPr>
            <a:r>
              <a:rPr lang="en-GB" sz="2000" dirty="0"/>
              <a:t>Personalisation means making the programme relevant by taking into account the learner’s needs, interests and aspirations.</a:t>
            </a:r>
          </a:p>
          <a:p>
            <a:pPr marL="216000">
              <a:spcAft>
                <a:spcPts val="600"/>
              </a:spcAft>
            </a:pPr>
            <a:endParaRPr lang="en-GB" sz="2000" dirty="0"/>
          </a:p>
          <a:p>
            <a:pPr marL="216000">
              <a:spcAft>
                <a:spcPts val="600"/>
              </a:spcAft>
            </a:pPr>
            <a:r>
              <a:rPr lang="en-GB" sz="2000" dirty="0"/>
              <a:t>It does not mean offering a completely different programme to every learner.</a:t>
            </a:r>
          </a:p>
          <a:p>
            <a:endParaRPr lang="en-GB" dirty="0"/>
          </a:p>
          <a:p>
            <a:endParaRPr lang="en-GB" dirty="0"/>
          </a:p>
        </p:txBody>
      </p:sp>
      <p:pic>
        <p:nvPicPr>
          <p:cNvPr id="12" name="Picture 11">
            <a:extLst>
              <a:ext uri="{FF2B5EF4-FFF2-40B4-BE49-F238E27FC236}">
                <a16:creationId xmlns="" xmlns:a16="http://schemas.microsoft.com/office/drawing/2014/main" id="{0BD8813D-E423-4608-9CC2-152C4DC9E956}"/>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66295" y="3250789"/>
            <a:ext cx="3422325" cy="3348002"/>
          </a:xfrm>
          <a:prstGeom prst="rect">
            <a:avLst/>
          </a:prstGeom>
        </p:spPr>
      </p:pic>
      <p:sp>
        <p:nvSpPr>
          <p:cNvPr id="11" name="Rectangle 10">
            <a:extLst>
              <a:ext uri="{FF2B5EF4-FFF2-40B4-BE49-F238E27FC236}">
                <a16:creationId xmlns="" xmlns:a16="http://schemas.microsoft.com/office/drawing/2014/main" id="{B1109F08-5B9D-4FEB-BEE5-6A871952650B}"/>
              </a:ext>
            </a:extLst>
          </p:cNvPr>
          <p:cNvSpPr/>
          <p:nvPr/>
        </p:nvSpPr>
        <p:spPr>
          <a:xfrm>
            <a:off x="2577457" y="5012963"/>
            <a:ext cx="1590260" cy="923330"/>
          </a:xfrm>
          <a:prstGeom prst="rect">
            <a:avLst/>
          </a:prstGeom>
        </p:spPr>
        <p:txBody>
          <a:bodyPr wrap="square">
            <a:spAutoFit/>
          </a:bodyPr>
          <a:lstStyle/>
          <a:p>
            <a:pPr algn="ctr"/>
            <a:r>
              <a:rPr lang="en-GB" dirty="0">
                <a:latin typeface="Arial" panose="020B0604020202020204" pitchFamily="34" charset="0"/>
                <a:cs typeface="Arial" panose="020B0604020202020204" pitchFamily="34" charset="0"/>
              </a:rPr>
              <a:t>Click for </a:t>
            </a:r>
          </a:p>
          <a:p>
            <a:pPr algn="ctr"/>
            <a:r>
              <a:rPr lang="en-GB" dirty="0">
                <a:latin typeface="Arial" panose="020B0604020202020204" pitchFamily="34" charset="0"/>
                <a:cs typeface="Arial" panose="020B0604020202020204" pitchFamily="34" charset="0"/>
              </a:rPr>
              <a:t>a definition </a:t>
            </a:r>
          </a:p>
          <a:p>
            <a:pPr algn="ctr"/>
            <a:endParaRPr lang="en-GB"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 xmlns:a16="http://schemas.microsoft.com/office/drawing/2014/main" id="{82F22A3B-AE35-4565-8D18-7A6B26A9A80C}"/>
              </a:ext>
            </a:extLst>
          </p:cNvPr>
          <p:cNvSpPr/>
          <p:nvPr/>
        </p:nvSpPr>
        <p:spPr>
          <a:xfrm>
            <a:off x="4882296" y="69574"/>
            <a:ext cx="6726607" cy="66087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301920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A6BCAA-C380-427B-867E-DD714EE5FB1A}"/>
              </a:ext>
            </a:extLst>
          </p:cNvPr>
          <p:cNvSpPr>
            <a:spLocks noGrp="1"/>
          </p:cNvSpPr>
          <p:nvPr>
            <p:ph type="title"/>
          </p:nvPr>
        </p:nvSpPr>
        <p:spPr>
          <a:xfrm>
            <a:off x="452535" y="1928952"/>
            <a:ext cx="4038641" cy="1637921"/>
          </a:xfrm>
        </p:spPr>
        <p:txBody>
          <a:bodyPr>
            <a:normAutofit fontScale="90000"/>
          </a:bodyPr>
          <a:lstStyle/>
          <a:p>
            <a:r>
              <a:rPr lang="en-GB" b="1" dirty="0">
                <a:solidFill>
                  <a:srgbClr val="0071F8"/>
                </a:solidFill>
                <a:latin typeface="Arial" panose="020B0604020202020204" pitchFamily="34" charset="0"/>
                <a:cs typeface="Arial" panose="020B0604020202020204" pitchFamily="34" charset="0"/>
              </a:rPr>
              <a:t>Why do we need to personalise programmes for learners with SEND?</a:t>
            </a:r>
          </a:p>
        </p:txBody>
      </p:sp>
      <p:sp>
        <p:nvSpPr>
          <p:cNvPr id="4" name="TextBox 3">
            <a:extLst>
              <a:ext uri="{FF2B5EF4-FFF2-40B4-BE49-F238E27FC236}">
                <a16:creationId xmlns="" xmlns:a16="http://schemas.microsoft.com/office/drawing/2014/main" id="{060E2D21-7E0E-4992-A51C-4638F1CD2FB8}"/>
              </a:ext>
            </a:extLst>
          </p:cNvPr>
          <p:cNvSpPr txBox="1"/>
          <p:nvPr/>
        </p:nvSpPr>
        <p:spPr>
          <a:xfrm>
            <a:off x="4732256" y="546755"/>
            <a:ext cx="6702458" cy="5878532"/>
          </a:xfrm>
          <a:prstGeom prst="rect">
            <a:avLst/>
          </a:prstGeom>
          <a:noFill/>
        </p:spPr>
        <p:txBody>
          <a:bodyPr wrap="square" rtlCol="0">
            <a:spAutoFit/>
          </a:bodyPr>
          <a:lstStyle/>
          <a:p>
            <a:r>
              <a:rPr lang="en-GB" sz="2000" dirty="0"/>
              <a:t>For many young people with SEND, a ‘standard’ study programme may not be sufficient to help them achieve the outcomes they are aiming for.</a:t>
            </a:r>
          </a:p>
          <a:p>
            <a:endParaRPr lang="en-GB" sz="2000" dirty="0"/>
          </a:p>
          <a:p>
            <a:r>
              <a:rPr lang="en-GB" sz="2000" dirty="0"/>
              <a:t>They may need something extra in their curriculum for which their non-disabled peers do not require explicit teaching.</a:t>
            </a:r>
          </a:p>
          <a:p>
            <a:endParaRPr lang="en-GB" sz="2000" dirty="0"/>
          </a:p>
          <a:p>
            <a:r>
              <a:rPr lang="en-GB" sz="2000" dirty="0"/>
              <a:t>They may need more time to develop specific skills or they may benefit from a particular teaching approach or learning experience, which would not be relevant for their peers.</a:t>
            </a:r>
          </a:p>
          <a:p>
            <a:endParaRPr lang="en-GB" sz="2000" dirty="0"/>
          </a:p>
          <a:p>
            <a:r>
              <a:rPr lang="en-GB" sz="2000" dirty="0"/>
              <a:t>For learners with more complex needs, the combination of skills they need to work on may not quite match that of any other learner, meaning that each programme needs slight variants or adjustments.</a:t>
            </a:r>
          </a:p>
          <a:p>
            <a:endParaRPr lang="en-GB" dirty="0"/>
          </a:p>
          <a:p>
            <a:endParaRPr lang="en-GB" dirty="0"/>
          </a:p>
        </p:txBody>
      </p:sp>
    </p:spTree>
    <p:extLst>
      <p:ext uri="{BB962C8B-B14F-4D97-AF65-F5344CB8AC3E}">
        <p14:creationId xmlns="" xmlns:p14="http://schemas.microsoft.com/office/powerpoint/2010/main" val="1273630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DF9639BA-7CE2-4129-94FA-F0132B118EFA}"/>
              </a:ext>
            </a:extLst>
          </p:cNvPr>
          <p:cNvSpPr txBox="1"/>
          <p:nvPr/>
        </p:nvSpPr>
        <p:spPr>
          <a:xfrm>
            <a:off x="513443" y="626534"/>
            <a:ext cx="4038641" cy="3170099"/>
          </a:xfrm>
          <a:prstGeom prst="rect">
            <a:avLst/>
          </a:prstGeom>
          <a:noFill/>
        </p:spPr>
        <p:txBody>
          <a:bodyPr wrap="square" rtlCol="0">
            <a:spAutoFit/>
          </a:bodyPr>
          <a:lstStyle/>
          <a:p>
            <a:r>
              <a:rPr lang="en-GB" sz="4000" b="1" dirty="0">
                <a:solidFill>
                  <a:srgbClr val="0071F8"/>
                </a:solidFill>
              </a:rPr>
              <a:t>So who would benefit from a personalised study programme?</a:t>
            </a:r>
          </a:p>
        </p:txBody>
      </p:sp>
      <p:grpSp>
        <p:nvGrpSpPr>
          <p:cNvPr id="4" name="Group 3">
            <a:extLst>
              <a:ext uri="{FF2B5EF4-FFF2-40B4-BE49-F238E27FC236}">
                <a16:creationId xmlns="" xmlns:a16="http://schemas.microsoft.com/office/drawing/2014/main" id="{27592EDD-9981-4344-91CE-9BD1BF8F2D4F}"/>
              </a:ext>
            </a:extLst>
          </p:cNvPr>
          <p:cNvGrpSpPr/>
          <p:nvPr/>
        </p:nvGrpSpPr>
        <p:grpSpPr>
          <a:xfrm>
            <a:off x="5019773" y="207537"/>
            <a:ext cx="6277374" cy="6979323"/>
            <a:chOff x="5524107" y="242887"/>
            <a:chExt cx="6277374" cy="6979323"/>
          </a:xfrm>
        </p:grpSpPr>
        <p:sp>
          <p:nvSpPr>
            <p:cNvPr id="3" name="Rectangle 2">
              <a:extLst>
                <a:ext uri="{FF2B5EF4-FFF2-40B4-BE49-F238E27FC236}">
                  <a16:creationId xmlns="" xmlns:a16="http://schemas.microsoft.com/office/drawing/2014/main" id="{17DAEB56-4A69-4841-AFC4-3BE7C231C919}"/>
                </a:ext>
              </a:extLst>
            </p:cNvPr>
            <p:cNvSpPr/>
            <p:nvPr/>
          </p:nvSpPr>
          <p:spPr>
            <a:xfrm>
              <a:off x="5524107" y="242887"/>
              <a:ext cx="6205931" cy="6429375"/>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                                                                  </a:t>
              </a:r>
            </a:p>
          </p:txBody>
        </p:sp>
        <p:sp>
          <p:nvSpPr>
            <p:cNvPr id="7" name="TextBox 6">
              <a:extLst>
                <a:ext uri="{FF2B5EF4-FFF2-40B4-BE49-F238E27FC236}">
                  <a16:creationId xmlns="" xmlns:a16="http://schemas.microsoft.com/office/drawing/2014/main" id="{2081F1E7-54F0-49F9-85DC-4AF0EA20C0D0}"/>
                </a:ext>
              </a:extLst>
            </p:cNvPr>
            <p:cNvSpPr txBox="1"/>
            <p:nvPr/>
          </p:nvSpPr>
          <p:spPr>
            <a:xfrm>
              <a:off x="5701925" y="512681"/>
              <a:ext cx="6099556" cy="6709529"/>
            </a:xfrm>
            <a:prstGeom prst="rect">
              <a:avLst/>
            </a:prstGeom>
            <a:noFill/>
          </p:spPr>
          <p:txBody>
            <a:bodyPr wrap="square" rtlCol="0">
              <a:spAutoFit/>
            </a:bodyPr>
            <a:lstStyle/>
            <a:p>
              <a:r>
                <a:rPr lang="en-GB" sz="2400" b="1" dirty="0">
                  <a:solidFill>
                    <a:schemeClr val="bg1"/>
                  </a:solidFill>
                </a:rPr>
                <a:t>Consider these 2 real life examples</a:t>
              </a:r>
              <a:r>
                <a:rPr lang="en-GB" sz="2400" dirty="0">
                  <a:solidFill>
                    <a:schemeClr val="bg1"/>
                  </a:solidFill>
                </a:rPr>
                <a:t>:                                  </a:t>
              </a:r>
            </a:p>
            <a:p>
              <a:endParaRPr lang="en-GB" dirty="0">
                <a:solidFill>
                  <a:schemeClr val="bg1"/>
                </a:solidFill>
              </a:endParaRPr>
            </a:p>
            <a:p>
              <a:pPr marL="285750" indent="-285750">
                <a:buFont typeface="Arial" panose="020B0604020202020204" pitchFamily="34" charset="0"/>
                <a:buChar char="•"/>
              </a:pPr>
              <a:r>
                <a:rPr lang="en-GB" sz="2200" dirty="0">
                  <a:solidFill>
                    <a:schemeClr val="bg1"/>
                  </a:solidFill>
                </a:rPr>
                <a:t>D is on the autistic spectrum. Despite having achieved a level 3 Information Technology qualification, he has been unable to gain employment and is living at home with his parents, spending most of his time in his room. D still lacks the personal, social and independence skills he needs to gain or sustain work.  These skills did not form part of D’s study programme.</a:t>
              </a:r>
            </a:p>
            <a:p>
              <a:endParaRPr lang="en-GB" sz="2200" dirty="0">
                <a:solidFill>
                  <a:schemeClr val="bg1"/>
                </a:solidFill>
              </a:endParaRPr>
            </a:p>
            <a:p>
              <a:pPr marL="285750" indent="-285750">
                <a:buFont typeface="Arial" panose="020B0604020202020204" pitchFamily="34" charset="0"/>
                <a:buChar char="•"/>
              </a:pPr>
              <a:r>
                <a:rPr lang="en-GB" sz="2200" dirty="0">
                  <a:solidFill>
                    <a:schemeClr val="bg1"/>
                  </a:solidFill>
                </a:rPr>
                <a:t>At the end of her supported internship at a local hospital, J was offered a full-time job but felt unable to accept because she would have to use public transport to get there. J’s study programme did not address this key barrier; it did not include travel training. </a:t>
              </a:r>
            </a:p>
            <a:p>
              <a:endParaRPr lang="en-GB" dirty="0">
                <a:solidFill>
                  <a:srgbClr val="FF0000"/>
                </a:solidFill>
              </a:endParaRPr>
            </a:p>
            <a:p>
              <a:endParaRPr lang="en-GB" dirty="0">
                <a:solidFill>
                  <a:schemeClr val="bg1"/>
                </a:solidFill>
              </a:endParaRPr>
            </a:p>
          </p:txBody>
        </p:sp>
      </p:grpSp>
      <p:sp>
        <p:nvSpPr>
          <p:cNvPr id="11" name="Rectangle 10">
            <a:extLst>
              <a:ext uri="{FF2B5EF4-FFF2-40B4-BE49-F238E27FC236}">
                <a16:creationId xmlns="" xmlns:a16="http://schemas.microsoft.com/office/drawing/2014/main" id="{454F1614-DB45-4210-B321-3C9A03529061}"/>
              </a:ext>
            </a:extLst>
          </p:cNvPr>
          <p:cNvSpPr/>
          <p:nvPr/>
        </p:nvSpPr>
        <p:spPr>
          <a:xfrm>
            <a:off x="513443" y="4094807"/>
            <a:ext cx="4038641" cy="2434833"/>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                                                                 </a:t>
            </a:r>
            <a:r>
              <a:rPr lang="en-GB" sz="2000" dirty="0"/>
              <a:t>A more personalised programme would have vastly increased the chances of a positive employment outcome for both these young people.</a:t>
            </a:r>
          </a:p>
          <a:p>
            <a:pPr algn="ctr"/>
            <a:r>
              <a:rPr lang="en-GB" dirty="0"/>
              <a:t> </a:t>
            </a:r>
          </a:p>
        </p:txBody>
      </p:sp>
    </p:spTree>
    <p:extLst>
      <p:ext uri="{BB962C8B-B14F-4D97-AF65-F5344CB8AC3E}">
        <p14:creationId xmlns="" xmlns:p14="http://schemas.microsoft.com/office/powerpoint/2010/main" val="246641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A6BCAA-C380-427B-867E-DD714EE5FB1A}"/>
              </a:ext>
            </a:extLst>
          </p:cNvPr>
          <p:cNvSpPr>
            <a:spLocks noGrp="1"/>
          </p:cNvSpPr>
          <p:nvPr>
            <p:ph type="title"/>
          </p:nvPr>
        </p:nvSpPr>
        <p:spPr>
          <a:xfrm>
            <a:off x="740345" y="1602952"/>
            <a:ext cx="4596968" cy="1637921"/>
          </a:xfrm>
        </p:spPr>
        <p:txBody>
          <a:bodyPr>
            <a:normAutofit fontScale="90000"/>
          </a:bodyPr>
          <a:lstStyle/>
          <a:p>
            <a:r>
              <a:rPr lang="en-GB" b="1" dirty="0">
                <a:solidFill>
                  <a:srgbClr val="0071F8"/>
                </a:solidFill>
                <a:latin typeface="Arial" panose="020B0604020202020204" pitchFamily="34" charset="0"/>
                <a:cs typeface="Arial" panose="020B0604020202020204" pitchFamily="34" charset="0"/>
              </a:rPr>
              <a:t>Reflective exercise:</a:t>
            </a:r>
            <a:br>
              <a:rPr lang="en-GB" b="1" dirty="0">
                <a:solidFill>
                  <a:srgbClr val="0071F8"/>
                </a:solidFill>
                <a:latin typeface="Arial" panose="020B0604020202020204" pitchFamily="34" charset="0"/>
                <a:cs typeface="Arial" panose="020B0604020202020204" pitchFamily="34" charset="0"/>
              </a:rPr>
            </a:br>
            <a:r>
              <a:rPr lang="en-GB" b="1" dirty="0">
                <a:solidFill>
                  <a:srgbClr val="0071F8"/>
                </a:solidFill>
                <a:latin typeface="Arial" panose="020B0604020202020204" pitchFamily="34" charset="0"/>
                <a:cs typeface="Arial" panose="020B0604020202020204" pitchFamily="34" charset="0"/>
              </a:rPr>
              <a:t>examining the data</a:t>
            </a:r>
          </a:p>
        </p:txBody>
      </p:sp>
      <p:sp>
        <p:nvSpPr>
          <p:cNvPr id="13" name="TextBox 12">
            <a:extLst>
              <a:ext uri="{FF2B5EF4-FFF2-40B4-BE49-F238E27FC236}">
                <a16:creationId xmlns="" xmlns:a16="http://schemas.microsoft.com/office/drawing/2014/main" id="{9368A5A0-403D-4733-9894-0C740DD6A77F}"/>
              </a:ext>
            </a:extLst>
          </p:cNvPr>
          <p:cNvSpPr txBox="1"/>
          <p:nvPr/>
        </p:nvSpPr>
        <p:spPr>
          <a:xfrm>
            <a:off x="5106664" y="884478"/>
            <a:ext cx="6099556" cy="4524315"/>
          </a:xfrm>
          <a:prstGeom prst="rect">
            <a:avLst/>
          </a:prstGeom>
          <a:noFill/>
        </p:spPr>
        <p:txBody>
          <a:bodyPr wrap="square" rtlCol="0">
            <a:spAutoFit/>
          </a:bodyPr>
          <a:lstStyle/>
          <a:p>
            <a:r>
              <a:rPr lang="en-GB" sz="2400" dirty="0"/>
              <a:t>What is your </a:t>
            </a:r>
            <a:r>
              <a:rPr lang="en-GB" sz="2400" b="1" dirty="0">
                <a:solidFill>
                  <a:srgbClr val="0071F8"/>
                </a:solidFill>
              </a:rPr>
              <a:t>outcome data</a:t>
            </a:r>
            <a:r>
              <a:rPr lang="en-GB" sz="2400" b="1" dirty="0"/>
              <a:t> </a:t>
            </a:r>
            <a:r>
              <a:rPr lang="en-GB" sz="2400" dirty="0"/>
              <a:t>telling you about the impact of your study programmes on </a:t>
            </a:r>
            <a:r>
              <a:rPr lang="en-GB" sz="2400" b="1" dirty="0">
                <a:solidFill>
                  <a:srgbClr val="0071F8"/>
                </a:solidFill>
              </a:rPr>
              <a:t>positive life outcomes </a:t>
            </a:r>
            <a:r>
              <a:rPr lang="en-GB" sz="2400" dirty="0"/>
              <a:t>for the young people with SEND in your setting?</a:t>
            </a:r>
          </a:p>
          <a:p>
            <a:endParaRPr lang="en-GB" sz="2400" dirty="0"/>
          </a:p>
          <a:p>
            <a:r>
              <a:rPr lang="en-GB" sz="2400" dirty="0"/>
              <a:t>What do you know about </a:t>
            </a:r>
            <a:r>
              <a:rPr lang="en-GB" sz="2400" b="1" dirty="0">
                <a:solidFill>
                  <a:srgbClr val="0071F8"/>
                </a:solidFill>
              </a:rPr>
              <a:t>destinations</a:t>
            </a:r>
            <a:r>
              <a:rPr lang="en-GB" sz="2400" dirty="0"/>
              <a:t> in terms of </a:t>
            </a:r>
            <a:r>
              <a:rPr lang="en-GB" sz="2400" b="1" dirty="0">
                <a:solidFill>
                  <a:srgbClr val="0071F8"/>
                </a:solidFill>
              </a:rPr>
              <a:t>employment</a:t>
            </a:r>
            <a:r>
              <a:rPr lang="en-GB" sz="2400" dirty="0"/>
              <a:t> and </a:t>
            </a:r>
            <a:r>
              <a:rPr lang="en-GB" sz="2400" b="1" dirty="0">
                <a:solidFill>
                  <a:srgbClr val="0071F8"/>
                </a:solidFill>
              </a:rPr>
              <a:t>independent living </a:t>
            </a:r>
            <a:r>
              <a:rPr lang="en-GB" sz="2400" dirty="0"/>
              <a:t>for your learners with SEND</a:t>
            </a:r>
            <a:r>
              <a:rPr lang="en-GB" sz="2400" b="1" dirty="0"/>
              <a:t>?</a:t>
            </a:r>
            <a:endParaRPr lang="en-GB" sz="2400" dirty="0"/>
          </a:p>
          <a:p>
            <a:endParaRPr lang="en-GB" sz="2400" dirty="0"/>
          </a:p>
          <a:p>
            <a:r>
              <a:rPr lang="en-GB" sz="2400" dirty="0"/>
              <a:t>What part could personalising study programmes play in </a:t>
            </a:r>
            <a:r>
              <a:rPr lang="en-GB" sz="2400" b="1" dirty="0">
                <a:solidFill>
                  <a:srgbClr val="0071F8"/>
                </a:solidFill>
              </a:rPr>
              <a:t>improving outcomes </a:t>
            </a:r>
            <a:r>
              <a:rPr lang="en-GB" sz="2400" dirty="0"/>
              <a:t>for the young people you work with? </a:t>
            </a:r>
          </a:p>
        </p:txBody>
      </p:sp>
    </p:spTree>
    <p:extLst>
      <p:ext uri="{BB962C8B-B14F-4D97-AF65-F5344CB8AC3E}">
        <p14:creationId xmlns="" xmlns:p14="http://schemas.microsoft.com/office/powerpoint/2010/main" val="1250426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4285EF5E-FAF3-4D40-A2C8-6D8744BD0151}"/>
              </a:ext>
            </a:extLst>
          </p:cNvPr>
          <p:cNvSpPr txBox="1"/>
          <p:nvPr/>
        </p:nvSpPr>
        <p:spPr>
          <a:xfrm>
            <a:off x="5016802" y="505496"/>
            <a:ext cx="6903055" cy="2846933"/>
          </a:xfrm>
          <a:prstGeom prst="rect">
            <a:avLst/>
          </a:prstGeom>
          <a:noFill/>
        </p:spPr>
        <p:txBody>
          <a:bodyPr wrap="square" rtlCol="0">
            <a:spAutoFit/>
          </a:bodyPr>
          <a:lstStyle/>
          <a:p>
            <a:r>
              <a:rPr lang="en-GB" sz="2200" b="1" dirty="0"/>
              <a:t>Key features of effective practice</a:t>
            </a:r>
          </a:p>
          <a:p>
            <a:endParaRPr lang="en-GB" sz="2200" b="1" dirty="0"/>
          </a:p>
          <a:p>
            <a:pPr marL="342900" indent="-342900">
              <a:spcAft>
                <a:spcPts val="600"/>
              </a:spcAft>
              <a:buFont typeface="Arial" panose="020B0604020202020204" pitchFamily="34" charset="0"/>
              <a:buChar char="•"/>
            </a:pPr>
            <a:r>
              <a:rPr lang="en-GB" sz="2000" dirty="0"/>
              <a:t>Offering a range of pathways and the flexibility to personalise study programmes within that offer</a:t>
            </a:r>
          </a:p>
          <a:p>
            <a:pPr marL="342900" indent="-342900">
              <a:spcAft>
                <a:spcPts val="600"/>
              </a:spcAft>
              <a:buFont typeface="Arial" panose="020B0604020202020204" pitchFamily="34" charset="0"/>
              <a:buChar char="•"/>
            </a:pPr>
            <a:r>
              <a:rPr lang="en-GB" sz="2000" dirty="0"/>
              <a:t>Linking pathways to long-term goals</a:t>
            </a:r>
          </a:p>
          <a:p>
            <a:pPr marL="342900" indent="-342900">
              <a:spcAft>
                <a:spcPts val="600"/>
              </a:spcAft>
              <a:buFont typeface="Arial" panose="020B0604020202020204" pitchFamily="34" charset="0"/>
              <a:buChar char="•"/>
            </a:pPr>
            <a:r>
              <a:rPr lang="en-GB" sz="2000" dirty="0"/>
              <a:t>Ensuring learners have opportunities to choose options within pathways to match their interests and aspirations. </a:t>
            </a:r>
          </a:p>
          <a:p>
            <a:endParaRPr lang="en-GB" sz="2000" dirty="0"/>
          </a:p>
        </p:txBody>
      </p:sp>
      <p:sp>
        <p:nvSpPr>
          <p:cNvPr id="14" name="Title 1">
            <a:extLst>
              <a:ext uri="{FF2B5EF4-FFF2-40B4-BE49-F238E27FC236}">
                <a16:creationId xmlns="" xmlns:a16="http://schemas.microsoft.com/office/drawing/2014/main" id="{9AC70EC7-5C79-4F64-9747-0DFE05A5128D}"/>
              </a:ext>
            </a:extLst>
          </p:cNvPr>
          <p:cNvSpPr>
            <a:spLocks noGrp="1"/>
          </p:cNvSpPr>
          <p:nvPr>
            <p:ph type="title"/>
          </p:nvPr>
        </p:nvSpPr>
        <p:spPr>
          <a:xfrm>
            <a:off x="652589" y="1992086"/>
            <a:ext cx="3925957" cy="2373085"/>
          </a:xfrm>
        </p:spPr>
        <p:txBody>
          <a:bodyPr>
            <a:noAutofit/>
          </a:bodyPr>
          <a:lstStyle/>
          <a:p>
            <a:r>
              <a:rPr lang="en-GB" sz="3800" b="1" dirty="0">
                <a:solidFill>
                  <a:srgbClr val="0071F8"/>
                </a:solidFill>
              </a:rPr>
              <a:t>Creating an offer which facilitates personalisation</a:t>
            </a:r>
          </a:p>
        </p:txBody>
      </p:sp>
      <p:grpSp>
        <p:nvGrpSpPr>
          <p:cNvPr id="15" name="Group 14">
            <a:extLst>
              <a:ext uri="{FF2B5EF4-FFF2-40B4-BE49-F238E27FC236}">
                <a16:creationId xmlns="" xmlns:a16="http://schemas.microsoft.com/office/drawing/2014/main" id="{1FB1A968-6F84-4B2C-AFB4-FFAF09ABC6A7}"/>
              </a:ext>
            </a:extLst>
          </p:cNvPr>
          <p:cNvGrpSpPr/>
          <p:nvPr/>
        </p:nvGrpSpPr>
        <p:grpSpPr>
          <a:xfrm>
            <a:off x="5399132" y="3113687"/>
            <a:ext cx="4724399" cy="3520938"/>
            <a:chOff x="-1249680" y="3215142"/>
            <a:chExt cx="4724399" cy="3520938"/>
          </a:xfrm>
        </p:grpSpPr>
        <p:pic>
          <p:nvPicPr>
            <p:cNvPr id="16" name="Picture 15">
              <a:extLst>
                <a:ext uri="{FF2B5EF4-FFF2-40B4-BE49-F238E27FC236}">
                  <a16:creationId xmlns="" xmlns:a16="http://schemas.microsoft.com/office/drawing/2014/main" id="{D5F78B39-F080-4B34-9F2E-885AB8981A44}"/>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249680" y="3215142"/>
              <a:ext cx="4724399" cy="3520938"/>
            </a:xfrm>
            <a:prstGeom prst="rect">
              <a:avLst/>
            </a:prstGeom>
          </p:spPr>
        </p:pic>
        <p:sp>
          <p:nvSpPr>
            <p:cNvPr id="17" name="TextBox 16">
              <a:extLst>
                <a:ext uri="{FF2B5EF4-FFF2-40B4-BE49-F238E27FC236}">
                  <a16:creationId xmlns="" xmlns:a16="http://schemas.microsoft.com/office/drawing/2014/main" id="{FA404CC6-A103-4879-BDE3-D13EC4446E14}"/>
                </a:ext>
              </a:extLst>
            </p:cNvPr>
            <p:cNvSpPr txBox="1"/>
            <p:nvPr/>
          </p:nvSpPr>
          <p:spPr>
            <a:xfrm>
              <a:off x="1216058" y="5059680"/>
              <a:ext cx="1989055" cy="1477328"/>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Click </a:t>
              </a:r>
              <a:r>
                <a:rPr lang="en-GB" u="sng" dirty="0">
                  <a:latin typeface="Arial" panose="020B0604020202020204" pitchFamily="34" charset="0"/>
                  <a:cs typeface="Arial" panose="020B0604020202020204" pitchFamily="34" charset="0"/>
                </a:rPr>
                <a:t>here</a:t>
              </a:r>
              <a:r>
                <a:rPr lang="en-GB" dirty="0">
                  <a:latin typeface="Arial" panose="020B0604020202020204" pitchFamily="34" charset="0"/>
                  <a:cs typeface="Arial" panose="020B0604020202020204" pitchFamily="34" charset="0"/>
                </a:rPr>
                <a:t> for some good practice examples</a:t>
              </a:r>
            </a:p>
            <a:p>
              <a:pPr algn="ctr"/>
              <a:endParaRPr lang="en-GB" dirty="0">
                <a:latin typeface="Arial" panose="020B0604020202020204" pitchFamily="34" charset="0"/>
                <a:cs typeface="Arial" panose="020B0604020202020204" pitchFamily="34" charset="0"/>
              </a:endParaRPr>
            </a:p>
          </p:txBody>
        </p:sp>
      </p:grpSp>
    </p:spTree>
    <p:extLst>
      <p:ext uri="{BB962C8B-B14F-4D97-AF65-F5344CB8AC3E}">
        <p14:creationId xmlns="" xmlns:p14="http://schemas.microsoft.com/office/powerpoint/2010/main" val="188706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5B5EDA72-E056-4C8C-A2E0-C55D5654160B}"/>
              </a:ext>
            </a:extLst>
          </p:cNvPr>
          <p:cNvGrpSpPr/>
          <p:nvPr/>
        </p:nvGrpSpPr>
        <p:grpSpPr>
          <a:xfrm>
            <a:off x="138260" y="153032"/>
            <a:ext cx="11915480" cy="6570482"/>
            <a:chOff x="197964" y="207390"/>
            <a:chExt cx="11915480" cy="6570482"/>
          </a:xfrm>
        </p:grpSpPr>
        <p:sp>
          <p:nvSpPr>
            <p:cNvPr id="11" name="Rectangle 10">
              <a:extLst>
                <a:ext uri="{FF2B5EF4-FFF2-40B4-BE49-F238E27FC236}">
                  <a16:creationId xmlns="" xmlns:a16="http://schemas.microsoft.com/office/drawing/2014/main" id="{588615D6-4626-498F-A038-79D676EC0F6D}"/>
                </a:ext>
              </a:extLst>
            </p:cNvPr>
            <p:cNvSpPr/>
            <p:nvPr/>
          </p:nvSpPr>
          <p:spPr>
            <a:xfrm>
              <a:off x="197964" y="207390"/>
              <a:ext cx="11915480" cy="6570482"/>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a:extLst>
                <a:ext uri="{FF2B5EF4-FFF2-40B4-BE49-F238E27FC236}">
                  <a16:creationId xmlns="" xmlns:a16="http://schemas.microsoft.com/office/drawing/2014/main" id="{2F538E2A-7452-438F-AD2C-4F06EC4EF776}"/>
                </a:ext>
              </a:extLst>
            </p:cNvPr>
            <p:cNvSpPr txBox="1"/>
            <p:nvPr/>
          </p:nvSpPr>
          <p:spPr>
            <a:xfrm>
              <a:off x="337932" y="377688"/>
              <a:ext cx="5597055" cy="5927777"/>
            </a:xfrm>
            <a:prstGeom prst="rect">
              <a:avLst/>
            </a:prstGeom>
            <a:noFill/>
          </p:spPr>
          <p:txBody>
            <a:bodyPr wrap="square" rtlCol="0">
              <a:spAutoFit/>
            </a:bodyPr>
            <a:lstStyle/>
            <a:p>
              <a:pPr>
                <a:lnSpc>
                  <a:spcPct val="120000"/>
                </a:lnSpc>
              </a:pPr>
              <a:r>
                <a:rPr lang="en-US" sz="2800" b="1" dirty="0">
                  <a:solidFill>
                    <a:schemeClr val="bg1"/>
                  </a:solidFill>
                </a:rPr>
                <a:t>North Hertfordshire College</a:t>
              </a:r>
            </a:p>
            <a:p>
              <a:pPr>
                <a:lnSpc>
                  <a:spcPct val="120000"/>
                </a:lnSpc>
              </a:pPr>
              <a:r>
                <a:rPr lang="en-US" dirty="0">
                  <a:solidFill>
                    <a:schemeClr val="bg1"/>
                  </a:solidFill>
                </a:rPr>
                <a:t>Students within Supported Studies are typically enrolled on a 3-5 day programme that reflects their needs and abilities. All programmes include English and maths as relevant to the young person.  Their programme may be entirely based within the Supported Studies department, or include a day in a vocational area or on a work placement matching their progression plans. Some students use their personal budgets to purchase community-based opportunities, linked to long-term goals.</a:t>
              </a:r>
            </a:p>
            <a:p>
              <a:pPr>
                <a:lnSpc>
                  <a:spcPct val="120000"/>
                </a:lnSpc>
              </a:pPr>
              <a:r>
                <a:rPr lang="en-US" dirty="0">
                  <a:solidFill>
                    <a:schemeClr val="bg1"/>
                  </a:solidFill>
                </a:rPr>
                <a:t>For more complex students, the college provides fully bespoke learning packages, using high needs funding to purchase additional appropriate provision. This might include, for example, sessions at a local farm or allotment, specialist therapies, or access to a mentoring service. </a:t>
              </a:r>
              <a:endParaRPr lang="en-GB" dirty="0">
                <a:solidFill>
                  <a:schemeClr val="bg1"/>
                </a:solidFill>
              </a:endParaRPr>
            </a:p>
          </p:txBody>
        </p:sp>
        <p:sp>
          <p:nvSpPr>
            <p:cNvPr id="13" name="TextBox 12">
              <a:extLst>
                <a:ext uri="{FF2B5EF4-FFF2-40B4-BE49-F238E27FC236}">
                  <a16:creationId xmlns="" xmlns:a16="http://schemas.microsoft.com/office/drawing/2014/main" id="{437F9883-6C57-4FAD-994D-697BE1522390}"/>
                </a:ext>
              </a:extLst>
            </p:cNvPr>
            <p:cNvSpPr txBox="1"/>
            <p:nvPr/>
          </p:nvSpPr>
          <p:spPr>
            <a:xfrm>
              <a:off x="6155704" y="353270"/>
              <a:ext cx="5758067" cy="6260175"/>
            </a:xfrm>
            <a:prstGeom prst="rect">
              <a:avLst/>
            </a:prstGeom>
            <a:noFill/>
          </p:spPr>
          <p:txBody>
            <a:bodyPr wrap="square" rtlCol="0">
              <a:spAutoFit/>
            </a:bodyPr>
            <a:lstStyle/>
            <a:p>
              <a:pPr>
                <a:lnSpc>
                  <a:spcPct val="120000"/>
                </a:lnSpc>
              </a:pPr>
              <a:r>
                <a:rPr lang="en-GB" sz="2800" b="1" dirty="0">
                  <a:solidFill>
                    <a:schemeClr val="bg1"/>
                  </a:solidFill>
                </a:rPr>
                <a:t>City College Norwich </a:t>
              </a:r>
              <a:r>
                <a:rPr lang="en-US" dirty="0">
                  <a:solidFill>
                    <a:schemeClr val="bg1"/>
                  </a:solidFill>
                </a:rPr>
                <a:t>has identified three clear pathways in its discrete provision to reflect students likely destinations: supported living; employment or supported employment; and progression to vocational courses within the college.</a:t>
              </a:r>
              <a:endParaRPr lang="en-GB" dirty="0">
                <a:solidFill>
                  <a:schemeClr val="bg1"/>
                </a:solidFill>
              </a:endParaRPr>
            </a:p>
            <a:p>
              <a:pPr>
                <a:lnSpc>
                  <a:spcPct val="120000"/>
                </a:lnSpc>
              </a:pPr>
              <a:r>
                <a:rPr lang="en-US" dirty="0">
                  <a:solidFill>
                    <a:schemeClr val="bg1"/>
                  </a:solidFill>
                </a:rPr>
                <a:t>As their course progresses, students select options linked to aspirations, and the programme becomes increasingly bespoke. Work experience is selected to match interests and aspirations and a job coach is provided. </a:t>
              </a:r>
            </a:p>
            <a:p>
              <a:pPr>
                <a:lnSpc>
                  <a:spcPct val="120000"/>
                </a:lnSpc>
              </a:pPr>
              <a:r>
                <a:rPr lang="en-US" dirty="0">
                  <a:solidFill>
                    <a:schemeClr val="bg1"/>
                  </a:solidFill>
                </a:rPr>
                <a:t>In addition, the college offers ‘Phoenix Purple’ a specialist, bespoke provision for a small number of young people on the autism spectrum with complex needs. These students have entirely individualised timetables. </a:t>
              </a:r>
            </a:p>
            <a:p>
              <a:pPr>
                <a:lnSpc>
                  <a:spcPct val="120000"/>
                </a:lnSpc>
              </a:pPr>
              <a:r>
                <a:rPr lang="en-US" dirty="0">
                  <a:solidFill>
                    <a:schemeClr val="bg1"/>
                  </a:solidFill>
                </a:rPr>
                <a:t>For those who need support to make the transition to work the college offers ‘Project Search’,</a:t>
              </a:r>
              <a:r>
                <a:rPr lang="en-GB" dirty="0">
                  <a:solidFill>
                    <a:schemeClr val="bg1"/>
                  </a:solidFill>
                </a:rPr>
                <a:t> a work focused course based at a host employer’s premises. </a:t>
              </a:r>
            </a:p>
          </p:txBody>
        </p:sp>
      </p:grpSp>
    </p:spTree>
    <p:extLst>
      <p:ext uri="{BB962C8B-B14F-4D97-AF65-F5344CB8AC3E}">
        <p14:creationId xmlns="" xmlns:p14="http://schemas.microsoft.com/office/powerpoint/2010/main" val="616818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D5059C0-1282-44B9-9000-B70BBA20A159}"/>
              </a:ext>
            </a:extLst>
          </p:cNvPr>
          <p:cNvSpPr>
            <a:spLocks noGrp="1"/>
          </p:cNvSpPr>
          <p:nvPr>
            <p:ph idx="1"/>
          </p:nvPr>
        </p:nvSpPr>
        <p:spPr>
          <a:xfrm>
            <a:off x="478219" y="1593803"/>
            <a:ext cx="11319642" cy="4859549"/>
          </a:xfrm>
        </p:spPr>
        <p:txBody>
          <a:bodyPr anchor="t">
            <a:normAutofit/>
          </a:bodyPr>
          <a:lstStyle/>
          <a:p>
            <a:pPr>
              <a:buClr>
                <a:srgbClr val="0071F8"/>
              </a:buClr>
            </a:pPr>
            <a:r>
              <a:rPr lang="en-GB" sz="2000" b="1" dirty="0">
                <a:solidFill>
                  <a:srgbClr val="0071F8"/>
                </a:solidFill>
              </a:rPr>
              <a:t>Start early </a:t>
            </a:r>
            <a:r>
              <a:rPr lang="en-GB" sz="2000" dirty="0"/>
              <a:t>- you can’t offer an appropriate study programme unless you know what the young person wants to achieve and what support they need to do this.  </a:t>
            </a:r>
          </a:p>
          <a:p>
            <a:pPr>
              <a:buClr>
                <a:srgbClr val="0071F8"/>
              </a:buClr>
            </a:pPr>
            <a:r>
              <a:rPr lang="en-GB" sz="2000" dirty="0"/>
              <a:t>Ensure you </a:t>
            </a:r>
            <a:r>
              <a:rPr lang="en-GB" sz="2000" b="1" dirty="0">
                <a:solidFill>
                  <a:srgbClr val="0071F8"/>
                </a:solidFill>
              </a:rPr>
              <a:t>understand the support needs </a:t>
            </a:r>
            <a:r>
              <a:rPr lang="en-GB" sz="2000" dirty="0"/>
              <a:t>for each individual – the impact of SEND will vary from person to person. </a:t>
            </a:r>
          </a:p>
          <a:p>
            <a:pPr>
              <a:buClr>
                <a:srgbClr val="0071F8"/>
              </a:buClr>
            </a:pPr>
            <a:r>
              <a:rPr lang="en-GB" sz="2000" dirty="0"/>
              <a:t>Identify what the young person needs to be able to </a:t>
            </a:r>
            <a:r>
              <a:rPr lang="en-GB" sz="2000" b="1" dirty="0">
                <a:solidFill>
                  <a:srgbClr val="0071F8"/>
                </a:solidFill>
              </a:rPr>
              <a:t>learn independently, </a:t>
            </a:r>
            <a:r>
              <a:rPr lang="en-GB" sz="2000" dirty="0"/>
              <a:t>and ensure they have the right resources, support, environment and/or assistive technology. </a:t>
            </a:r>
          </a:p>
          <a:p>
            <a:pPr>
              <a:buClr>
                <a:srgbClr val="0071F8"/>
              </a:buClr>
            </a:pPr>
            <a:r>
              <a:rPr lang="en-GB" sz="2000" dirty="0"/>
              <a:t>Work with the young person to </a:t>
            </a:r>
            <a:r>
              <a:rPr lang="en-GB" sz="2000" b="1" dirty="0">
                <a:solidFill>
                  <a:srgbClr val="0071F8"/>
                </a:solidFill>
              </a:rPr>
              <a:t>create a profile </a:t>
            </a:r>
            <a:r>
              <a:rPr lang="en-GB" sz="2000" dirty="0"/>
              <a:t>which can be shared with relevant staff so they understand the individual’s needs and know how to provide the right support.</a:t>
            </a:r>
          </a:p>
          <a:p>
            <a:pPr>
              <a:buClr>
                <a:srgbClr val="0071F8"/>
              </a:buClr>
            </a:pPr>
            <a:r>
              <a:rPr lang="en-GB" sz="2000" dirty="0"/>
              <a:t>Have an </a:t>
            </a:r>
            <a:r>
              <a:rPr lang="en-GB" sz="2000" b="1" dirty="0">
                <a:solidFill>
                  <a:srgbClr val="0071F8"/>
                </a:solidFill>
              </a:rPr>
              <a:t>open dialogue </a:t>
            </a:r>
            <a:r>
              <a:rPr lang="en-GB" sz="2000" dirty="0"/>
              <a:t>with the young person, to find out when they need the most support, or when they are at their most anxious, and develop strategies and approaches which address that.</a:t>
            </a:r>
          </a:p>
          <a:p>
            <a:pPr>
              <a:buClr>
                <a:srgbClr val="0071F8"/>
              </a:buClr>
            </a:pPr>
            <a:r>
              <a:rPr lang="en-GB" sz="2000" dirty="0"/>
              <a:t>Find out what the young person is interested in, and what their </a:t>
            </a:r>
            <a:r>
              <a:rPr lang="en-GB" sz="2000" b="1" dirty="0">
                <a:solidFill>
                  <a:srgbClr val="0071F8"/>
                </a:solidFill>
              </a:rPr>
              <a:t>aspirations </a:t>
            </a:r>
            <a:r>
              <a:rPr lang="en-GB" sz="2000" dirty="0"/>
              <a:t>are, and consider how you can use this to support and motivate learning.</a:t>
            </a:r>
          </a:p>
          <a:p>
            <a:pPr>
              <a:buClr>
                <a:srgbClr val="0071F8"/>
              </a:buClr>
            </a:pPr>
            <a:r>
              <a:rPr lang="en-GB" sz="2000" dirty="0"/>
              <a:t>Where a learner has an </a:t>
            </a:r>
            <a:r>
              <a:rPr lang="en-GB" sz="2000" b="1" dirty="0">
                <a:solidFill>
                  <a:srgbClr val="0071F8"/>
                </a:solidFill>
              </a:rPr>
              <a:t>EHC Plan</a:t>
            </a:r>
            <a:r>
              <a:rPr lang="en-GB" sz="2000" dirty="0"/>
              <a:t>, use the information in here, particularly their planned outcomes, to understand what sort of programme they will need.</a:t>
            </a:r>
            <a:endParaRPr lang="en-GB" sz="1600" dirty="0"/>
          </a:p>
        </p:txBody>
      </p:sp>
      <p:sp>
        <p:nvSpPr>
          <p:cNvPr id="6" name="Title 1">
            <a:extLst>
              <a:ext uri="{FF2B5EF4-FFF2-40B4-BE49-F238E27FC236}">
                <a16:creationId xmlns="" xmlns:a16="http://schemas.microsoft.com/office/drawing/2014/main" id="{EA28C3EC-2120-4847-80E8-45F5608A35FE}"/>
              </a:ext>
            </a:extLst>
          </p:cNvPr>
          <p:cNvSpPr>
            <a:spLocks noGrp="1"/>
          </p:cNvSpPr>
          <p:nvPr>
            <p:ph type="title"/>
          </p:nvPr>
        </p:nvSpPr>
        <p:spPr>
          <a:xfrm>
            <a:off x="436179" y="217985"/>
            <a:ext cx="11366938" cy="1325563"/>
          </a:xfrm>
        </p:spPr>
        <p:txBody>
          <a:bodyPr>
            <a:normAutofit fontScale="90000"/>
          </a:bodyPr>
          <a:lstStyle/>
          <a:p>
            <a:r>
              <a:rPr lang="en-GB" b="1" dirty="0">
                <a:solidFill>
                  <a:srgbClr val="0071F8"/>
                </a:solidFill>
              </a:rPr>
              <a:t>Personalising programmes means: </a:t>
            </a:r>
            <a:br>
              <a:rPr lang="en-GB" b="1" dirty="0">
                <a:solidFill>
                  <a:srgbClr val="0071F8"/>
                </a:solidFill>
              </a:rPr>
            </a:br>
            <a:r>
              <a:rPr lang="en-GB" sz="4000" b="1" dirty="0">
                <a:solidFill>
                  <a:srgbClr val="0071F8"/>
                </a:solidFill>
              </a:rPr>
              <a:t>getting to know the young person as an individual</a:t>
            </a:r>
            <a:endParaRPr lang="en-GB" sz="4000" dirty="0"/>
          </a:p>
        </p:txBody>
      </p:sp>
    </p:spTree>
    <p:extLst>
      <p:ext uri="{BB962C8B-B14F-4D97-AF65-F5344CB8AC3E}">
        <p14:creationId xmlns="" xmlns:p14="http://schemas.microsoft.com/office/powerpoint/2010/main" val="2471762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FA4E55C6-943E-4B1C-8B9A-A280531ED705}"/>
              </a:ext>
            </a:extLst>
          </p:cNvPr>
          <p:cNvSpPr>
            <a:spLocks noGrp="1"/>
          </p:cNvSpPr>
          <p:nvPr>
            <p:ph type="title"/>
          </p:nvPr>
        </p:nvSpPr>
        <p:spPr>
          <a:xfrm>
            <a:off x="304799" y="96770"/>
            <a:ext cx="10515600" cy="738117"/>
          </a:xfrm>
        </p:spPr>
        <p:txBody>
          <a:bodyPr/>
          <a:lstStyle/>
          <a:p>
            <a:r>
              <a:rPr lang="en-GB" dirty="0"/>
              <a:t>Activity</a:t>
            </a:r>
          </a:p>
        </p:txBody>
      </p:sp>
      <p:sp>
        <p:nvSpPr>
          <p:cNvPr id="7" name="Content Placeholder 6">
            <a:extLst>
              <a:ext uri="{FF2B5EF4-FFF2-40B4-BE49-F238E27FC236}">
                <a16:creationId xmlns="" xmlns:a16="http://schemas.microsoft.com/office/drawing/2014/main" id="{BC7908F3-E21C-468B-B182-0387CFEFBAB8}"/>
              </a:ext>
            </a:extLst>
          </p:cNvPr>
          <p:cNvSpPr>
            <a:spLocks noGrp="1"/>
          </p:cNvSpPr>
          <p:nvPr>
            <p:ph sz="half" idx="2"/>
          </p:nvPr>
        </p:nvSpPr>
        <p:spPr>
          <a:xfrm>
            <a:off x="6199097" y="792847"/>
            <a:ext cx="5656575" cy="4550122"/>
          </a:xfrm>
        </p:spPr>
        <p:txBody>
          <a:bodyPr>
            <a:normAutofit/>
          </a:bodyPr>
          <a:lstStyle/>
          <a:p>
            <a:pPr marL="0" indent="0">
              <a:buNone/>
            </a:pPr>
            <a:r>
              <a:rPr lang="en-GB" sz="2400" dirty="0"/>
              <a:t>Organisations need effective ways to </a:t>
            </a:r>
            <a:r>
              <a:rPr lang="en-GB" sz="2400" b="1" dirty="0">
                <a:solidFill>
                  <a:srgbClr val="0071F8"/>
                </a:solidFill>
              </a:rPr>
              <a:t>share information </a:t>
            </a:r>
            <a:r>
              <a:rPr lang="en-GB" sz="2400" dirty="0"/>
              <a:t>about learners with SEND.  Methods that involve learners in the process can be very effective.</a:t>
            </a:r>
          </a:p>
          <a:p>
            <a:r>
              <a:rPr lang="en-GB" sz="2400" dirty="0"/>
              <a:t>Look at the </a:t>
            </a:r>
            <a:r>
              <a:rPr lang="en-GB" sz="2400" dirty="0">
                <a:solidFill>
                  <a:srgbClr val="0071F8"/>
                </a:solidFill>
                <a:hlinkClick r:id="rId2"/>
              </a:rPr>
              <a:t>About Me profile</a:t>
            </a:r>
            <a:r>
              <a:rPr lang="en-GB" sz="2400" dirty="0">
                <a:solidFill>
                  <a:srgbClr val="0071F8"/>
                </a:solidFill>
              </a:rPr>
              <a:t> </a:t>
            </a:r>
            <a:r>
              <a:rPr lang="en-GB" sz="2400" dirty="0"/>
              <a:t>and associated guidance developed by Hertfordshire County Council.</a:t>
            </a:r>
          </a:p>
          <a:p>
            <a:r>
              <a:rPr lang="en-GB" sz="2400" dirty="0"/>
              <a:t>Consider how you might use it to work with a young person and/or those who know the individual well to </a:t>
            </a:r>
            <a:r>
              <a:rPr lang="en-GB" sz="2400" b="1" dirty="0">
                <a:solidFill>
                  <a:srgbClr val="0071F8"/>
                </a:solidFill>
              </a:rPr>
              <a:t>create a profile. </a:t>
            </a:r>
          </a:p>
        </p:txBody>
      </p:sp>
      <p:sp>
        <p:nvSpPr>
          <p:cNvPr id="8" name="Content Placeholder 7">
            <a:extLst>
              <a:ext uri="{FF2B5EF4-FFF2-40B4-BE49-F238E27FC236}">
                <a16:creationId xmlns="" xmlns:a16="http://schemas.microsoft.com/office/drawing/2014/main" id="{819D0710-7FE0-4776-99DB-A8DF92F6E7FB}"/>
              </a:ext>
            </a:extLst>
          </p:cNvPr>
          <p:cNvSpPr txBox="1">
            <a:spLocks noGrp="1"/>
          </p:cNvSpPr>
          <p:nvPr>
            <p:ph sz="half" idx="1"/>
          </p:nvPr>
        </p:nvSpPr>
        <p:spPr>
          <a:xfrm>
            <a:off x="434006" y="834887"/>
            <a:ext cx="5527369" cy="5390194"/>
          </a:xfrm>
          <a:prstGeom prst="rect">
            <a:avLst/>
          </a:prstGeom>
          <a:noFill/>
        </p:spPr>
        <p:txBody>
          <a:bodyPr wrap="square" rtlCol="0">
            <a:spAutoFit/>
          </a:bodyPr>
          <a:lstStyle/>
          <a:p>
            <a:pPr marL="0" indent="0">
              <a:buNone/>
            </a:pPr>
            <a:r>
              <a:rPr lang="en-GB" sz="2400" dirty="0"/>
              <a:t>Some young people with SEND will need support to make a </a:t>
            </a:r>
            <a:r>
              <a:rPr lang="en-GB" sz="2400" b="1" dirty="0">
                <a:solidFill>
                  <a:srgbClr val="0071F8"/>
                </a:solidFill>
              </a:rPr>
              <a:t>successful transition </a:t>
            </a:r>
            <a:r>
              <a:rPr lang="en-GB" sz="2400" dirty="0"/>
              <a:t>into college. </a:t>
            </a:r>
          </a:p>
          <a:p>
            <a:r>
              <a:rPr lang="en-GB" sz="2400" dirty="0"/>
              <a:t>Look at Ambitious about Autism’s </a:t>
            </a:r>
            <a:r>
              <a:rPr lang="en-GB" sz="2400" dirty="0">
                <a:solidFill>
                  <a:srgbClr val="0071F8"/>
                </a:solidFill>
                <a:hlinkClick r:id="rId3"/>
              </a:rPr>
              <a:t>Finished at School Guide, ‘Supporting young people with autism to move from school to college</a:t>
            </a:r>
            <a:r>
              <a:rPr lang="en-GB" sz="2400" dirty="0">
                <a:solidFill>
                  <a:srgbClr val="0071F8"/>
                </a:solidFill>
              </a:rPr>
              <a:t>’ </a:t>
            </a:r>
            <a:r>
              <a:rPr lang="en-GB" sz="2400" dirty="0"/>
              <a:t>and the associated </a:t>
            </a:r>
            <a:r>
              <a:rPr lang="en-GB" sz="2400" dirty="0">
                <a:solidFill>
                  <a:srgbClr val="0071F8"/>
                </a:solidFill>
                <a:hlinkClick r:id="rId4"/>
              </a:rPr>
              <a:t>s</a:t>
            </a:r>
            <a:r>
              <a:rPr lang="en-GB" sz="2400" dirty="0">
                <a:hlinkClick r:id="rId4"/>
              </a:rPr>
              <a:t>elf-audit tool</a:t>
            </a:r>
            <a:r>
              <a:rPr lang="en-GB" sz="2400" dirty="0"/>
              <a:t>.</a:t>
            </a:r>
          </a:p>
          <a:p>
            <a:r>
              <a:rPr lang="en-GB" sz="2400" dirty="0"/>
              <a:t>Consider how you might use it to improve the transition experience for young people in your setting.</a:t>
            </a:r>
          </a:p>
          <a:p>
            <a:pPr marL="0" indent="0">
              <a:lnSpc>
                <a:spcPct val="100000"/>
              </a:lnSpc>
              <a:spcBef>
                <a:spcPts val="1200"/>
              </a:spcBef>
              <a:buNone/>
            </a:pPr>
            <a:r>
              <a:rPr lang="en-GB" sz="2000" i="1" dirty="0"/>
              <a:t>Although the focus in these materials is on young people with autism, many of the examples and strategies can be applied to young people with a range of SEND. </a:t>
            </a:r>
          </a:p>
        </p:txBody>
      </p:sp>
    </p:spTree>
    <p:extLst>
      <p:ext uri="{BB962C8B-B14F-4D97-AF65-F5344CB8AC3E}">
        <p14:creationId xmlns="" xmlns:p14="http://schemas.microsoft.com/office/powerpoint/2010/main" val="1866561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16B84BB6-B4E4-4228-8FB7-28E6949B6A94}"/>
              </a:ext>
            </a:extLst>
          </p:cNvPr>
          <p:cNvSpPr>
            <a:spLocks noGrp="1"/>
          </p:cNvSpPr>
          <p:nvPr>
            <p:ph type="title"/>
          </p:nvPr>
        </p:nvSpPr>
        <p:spPr/>
        <p:txBody>
          <a:bodyPr>
            <a:normAutofit fontScale="90000"/>
          </a:bodyPr>
          <a:lstStyle/>
          <a:p>
            <a:r>
              <a:rPr lang="en-GB" b="1" dirty="0"/>
              <a:t/>
            </a:r>
            <a:br>
              <a:rPr lang="en-GB" b="1" dirty="0"/>
            </a:br>
            <a:r>
              <a:rPr lang="en-GB" dirty="0"/>
              <a:t/>
            </a:r>
            <a:br>
              <a:rPr lang="en-GB" dirty="0"/>
            </a:br>
            <a:endParaRPr lang="en-GB" dirty="0"/>
          </a:p>
        </p:txBody>
      </p:sp>
      <p:sp>
        <p:nvSpPr>
          <p:cNvPr id="7" name="TextBox 6">
            <a:extLst>
              <a:ext uri="{FF2B5EF4-FFF2-40B4-BE49-F238E27FC236}">
                <a16:creationId xmlns="" xmlns:a16="http://schemas.microsoft.com/office/drawing/2014/main" id="{F1E7F994-0FB4-42B3-A130-48681EBDD66F}"/>
              </a:ext>
            </a:extLst>
          </p:cNvPr>
          <p:cNvSpPr txBox="1"/>
          <p:nvPr/>
        </p:nvSpPr>
        <p:spPr>
          <a:xfrm>
            <a:off x="1269123" y="1808480"/>
            <a:ext cx="9829800" cy="4561523"/>
          </a:xfrm>
          <a:prstGeom prst="rect">
            <a:avLst/>
          </a:prstGeom>
          <a:noFill/>
        </p:spPr>
        <p:txBody>
          <a:bodyPr wrap="square" rtlCol="0">
            <a:spAutoFit/>
          </a:bodyPr>
          <a:lstStyle/>
          <a:p>
            <a:endParaRPr lang="en-GB"/>
          </a:p>
        </p:txBody>
      </p:sp>
      <p:grpSp>
        <p:nvGrpSpPr>
          <p:cNvPr id="16" name="Group 15">
            <a:extLst>
              <a:ext uri="{FF2B5EF4-FFF2-40B4-BE49-F238E27FC236}">
                <a16:creationId xmlns="" xmlns:a16="http://schemas.microsoft.com/office/drawing/2014/main" id="{D4B023B9-24E4-4B7E-AE57-C4B0EB84F73A}"/>
              </a:ext>
            </a:extLst>
          </p:cNvPr>
          <p:cNvGrpSpPr/>
          <p:nvPr/>
        </p:nvGrpSpPr>
        <p:grpSpPr>
          <a:xfrm>
            <a:off x="0" y="385921"/>
            <a:ext cx="11869530" cy="6528435"/>
            <a:chOff x="876190" y="2757912"/>
            <a:chExt cx="11869530" cy="5690922"/>
          </a:xfrm>
        </p:grpSpPr>
        <p:sp>
          <p:nvSpPr>
            <p:cNvPr id="17" name="Rectangle 16">
              <a:extLst>
                <a:ext uri="{FF2B5EF4-FFF2-40B4-BE49-F238E27FC236}">
                  <a16:creationId xmlns="" xmlns:a16="http://schemas.microsoft.com/office/drawing/2014/main" id="{72194B04-DFBC-4AC8-BA65-54047D4CE4F6}"/>
                </a:ext>
              </a:extLst>
            </p:cNvPr>
            <p:cNvSpPr/>
            <p:nvPr/>
          </p:nvSpPr>
          <p:spPr>
            <a:xfrm>
              <a:off x="1093904" y="2757912"/>
              <a:ext cx="11651816" cy="5374640"/>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0000">
                <a:lnSpc>
                  <a:spcPct val="120000"/>
                </a:lnSpc>
              </a:pPr>
              <a:r>
                <a:rPr lang="en-GB" sz="4400" b="1" dirty="0"/>
                <a:t>Activity</a:t>
              </a:r>
            </a:p>
            <a:p>
              <a:pPr marL="360000">
                <a:lnSpc>
                  <a:spcPct val="120000"/>
                </a:lnSpc>
              </a:pPr>
              <a:endParaRPr lang="en-GB" dirty="0"/>
            </a:p>
            <a:p>
              <a:pPr marL="360000">
                <a:spcAft>
                  <a:spcPts val="600"/>
                </a:spcAft>
              </a:pPr>
              <a:r>
                <a:rPr lang="en-GB" sz="2000" dirty="0"/>
                <a:t>Understanding the impact of a special educational need or disability on an individual can help a provider identify the specific skills that need to be developed within their programme.</a:t>
              </a:r>
            </a:p>
            <a:p>
              <a:pPr marL="360000">
                <a:spcAft>
                  <a:spcPts val="600"/>
                </a:spcAft>
              </a:pPr>
              <a:endParaRPr lang="en-GB" sz="2000" dirty="0"/>
            </a:p>
            <a:p>
              <a:pPr marL="360000">
                <a:spcAft>
                  <a:spcPts val="1200"/>
                </a:spcAft>
              </a:pPr>
              <a:r>
                <a:rPr lang="en-GB" sz="2000" dirty="0"/>
                <a:t>Consider these two learners:</a:t>
              </a:r>
            </a:p>
            <a:p>
              <a:pPr marL="360000">
                <a:spcAft>
                  <a:spcPts val="600"/>
                </a:spcAft>
              </a:pPr>
              <a:r>
                <a:rPr lang="en-GB" sz="2000" dirty="0">
                  <a:solidFill>
                    <a:schemeClr val="bg1"/>
                  </a:solidFill>
                </a:rPr>
                <a:t>Sean who has had no sight from birth and Jessica </a:t>
              </a:r>
            </a:p>
            <a:p>
              <a:pPr marL="360000">
                <a:spcAft>
                  <a:spcPts val="600"/>
                </a:spcAft>
              </a:pPr>
              <a:r>
                <a:rPr lang="en-GB" sz="2000" dirty="0">
                  <a:solidFill>
                    <a:schemeClr val="bg1"/>
                  </a:solidFill>
                </a:rPr>
                <a:t>who lost her sight as a teenager just two years ago.</a:t>
              </a:r>
            </a:p>
            <a:p>
              <a:pPr marL="360000">
                <a:spcAft>
                  <a:spcPts val="600"/>
                </a:spcAft>
              </a:pPr>
              <a:endParaRPr lang="en-GB" sz="2000" dirty="0">
                <a:solidFill>
                  <a:schemeClr val="bg1"/>
                </a:solidFill>
              </a:endParaRPr>
            </a:p>
            <a:p>
              <a:pPr marL="817200" lvl="1" indent="-285750">
                <a:spcAft>
                  <a:spcPts val="600"/>
                </a:spcAft>
                <a:buFont typeface="Arial" panose="020B0604020202020204" pitchFamily="34" charset="0"/>
                <a:buChar char="•"/>
              </a:pPr>
              <a:r>
                <a:rPr lang="en-GB" sz="2000" dirty="0">
                  <a:solidFill>
                    <a:schemeClr val="bg1"/>
                  </a:solidFill>
                </a:rPr>
                <a:t>How might their needs vary?  </a:t>
              </a:r>
            </a:p>
            <a:p>
              <a:pPr marL="817200" lvl="1" indent="-285750">
                <a:buFont typeface="Arial" panose="020B0604020202020204" pitchFamily="34" charset="0"/>
                <a:buChar char="•"/>
              </a:pPr>
              <a:r>
                <a:rPr lang="en-GB" sz="2000" dirty="0">
                  <a:solidFill>
                    <a:schemeClr val="bg1"/>
                  </a:solidFill>
                </a:rPr>
                <a:t>What skills might each need including in a </a:t>
              </a:r>
            </a:p>
            <a:p>
              <a:pPr marL="817200" lvl="1" indent="-285750"/>
              <a:r>
                <a:rPr lang="en-GB" sz="2000" dirty="0">
                  <a:solidFill>
                    <a:schemeClr val="bg1"/>
                  </a:solidFill>
                </a:rPr>
                <a:t>	personalised study programme?</a:t>
              </a:r>
            </a:p>
            <a:p>
              <a:pPr marL="360000">
                <a:lnSpc>
                  <a:spcPct val="120000"/>
                </a:lnSpc>
              </a:pPr>
              <a:endParaRPr lang="en-GB" dirty="0">
                <a:solidFill>
                  <a:schemeClr val="bg1"/>
                </a:solidFill>
              </a:endParaRPr>
            </a:p>
          </p:txBody>
        </p:sp>
        <p:sp>
          <p:nvSpPr>
            <p:cNvPr id="18" name="Content Placeholder 5">
              <a:extLst>
                <a:ext uri="{FF2B5EF4-FFF2-40B4-BE49-F238E27FC236}">
                  <a16:creationId xmlns="" xmlns:a16="http://schemas.microsoft.com/office/drawing/2014/main" id="{7ACEE158-3AA2-4B20-8070-3A6486CEDE2D}"/>
                </a:ext>
              </a:extLst>
            </p:cNvPr>
            <p:cNvSpPr txBox="1">
              <a:spLocks/>
            </p:cNvSpPr>
            <p:nvPr/>
          </p:nvSpPr>
          <p:spPr>
            <a:xfrm>
              <a:off x="876190" y="3795554"/>
              <a:ext cx="10175240" cy="46532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grpSp>
      <p:grpSp>
        <p:nvGrpSpPr>
          <p:cNvPr id="8" name="Group 7">
            <a:extLst>
              <a:ext uri="{FF2B5EF4-FFF2-40B4-BE49-F238E27FC236}">
                <a16:creationId xmlns="" xmlns:a16="http://schemas.microsoft.com/office/drawing/2014/main" id="{8B8A7B53-1881-4E72-A1DC-5D9BA786295C}"/>
              </a:ext>
            </a:extLst>
          </p:cNvPr>
          <p:cNvGrpSpPr/>
          <p:nvPr/>
        </p:nvGrpSpPr>
        <p:grpSpPr>
          <a:xfrm>
            <a:off x="6833597" y="2875104"/>
            <a:ext cx="4724399" cy="3520938"/>
            <a:chOff x="-789830" y="7835642"/>
            <a:chExt cx="4724399" cy="3520938"/>
          </a:xfrm>
        </p:grpSpPr>
        <p:pic>
          <p:nvPicPr>
            <p:cNvPr id="9" name="Picture 8">
              <a:extLst>
                <a:ext uri="{FF2B5EF4-FFF2-40B4-BE49-F238E27FC236}">
                  <a16:creationId xmlns="" xmlns:a16="http://schemas.microsoft.com/office/drawing/2014/main" id="{66E1EBD4-C080-410C-945F-9629342EFBCF}"/>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89830" y="7835642"/>
              <a:ext cx="4724399" cy="3520938"/>
            </a:xfrm>
            <a:prstGeom prst="rect">
              <a:avLst/>
            </a:prstGeom>
          </p:spPr>
        </p:pic>
        <p:sp>
          <p:nvSpPr>
            <p:cNvPr id="10" name="TextBox 9">
              <a:extLst>
                <a:ext uri="{FF2B5EF4-FFF2-40B4-BE49-F238E27FC236}">
                  <a16:creationId xmlns="" xmlns:a16="http://schemas.microsoft.com/office/drawing/2014/main" id="{1FFE15A3-E98B-4508-A17B-C2B958252C16}"/>
                </a:ext>
              </a:extLst>
            </p:cNvPr>
            <p:cNvSpPr txBox="1"/>
            <p:nvPr/>
          </p:nvSpPr>
          <p:spPr>
            <a:xfrm>
              <a:off x="1868779" y="9548924"/>
              <a:ext cx="1690440" cy="1477328"/>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Click </a:t>
              </a:r>
              <a:r>
                <a:rPr lang="en-GB" u="sng" dirty="0">
                  <a:latin typeface="Arial" panose="020B0604020202020204" pitchFamily="34" charset="0"/>
                  <a:cs typeface="Arial" panose="020B0604020202020204" pitchFamily="34" charset="0"/>
                </a:rPr>
                <a:t>here</a:t>
              </a:r>
              <a:r>
                <a:rPr lang="en-GB" dirty="0">
                  <a:latin typeface="Arial" panose="020B0604020202020204" pitchFamily="34" charset="0"/>
                  <a:cs typeface="Arial" panose="020B0604020202020204" pitchFamily="34" charset="0"/>
                </a:rPr>
                <a:t> to see the approach taken by their college</a:t>
              </a:r>
            </a:p>
          </p:txBody>
        </p:sp>
      </p:grpSp>
    </p:spTree>
    <p:extLst>
      <p:ext uri="{BB962C8B-B14F-4D97-AF65-F5344CB8AC3E}">
        <p14:creationId xmlns="" xmlns:p14="http://schemas.microsoft.com/office/powerpoint/2010/main" val="608851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16B84BB6-B4E4-4228-8FB7-28E6949B6A94}"/>
              </a:ext>
            </a:extLst>
          </p:cNvPr>
          <p:cNvSpPr>
            <a:spLocks noGrp="1"/>
          </p:cNvSpPr>
          <p:nvPr>
            <p:ph type="title"/>
          </p:nvPr>
        </p:nvSpPr>
        <p:spPr/>
        <p:txBody>
          <a:bodyPr>
            <a:normAutofit fontScale="90000"/>
          </a:bodyPr>
          <a:lstStyle/>
          <a:p>
            <a:r>
              <a:rPr lang="en-GB" b="1" dirty="0"/>
              <a:t/>
            </a:r>
            <a:br>
              <a:rPr lang="en-GB" b="1" dirty="0"/>
            </a:br>
            <a:r>
              <a:rPr lang="en-GB" dirty="0"/>
              <a:t/>
            </a:r>
            <a:br>
              <a:rPr lang="en-GB" dirty="0"/>
            </a:br>
            <a:endParaRPr lang="en-GB" dirty="0"/>
          </a:p>
        </p:txBody>
      </p:sp>
      <p:sp>
        <p:nvSpPr>
          <p:cNvPr id="2" name="Content Placeholder 1">
            <a:extLst>
              <a:ext uri="{FF2B5EF4-FFF2-40B4-BE49-F238E27FC236}">
                <a16:creationId xmlns="" xmlns:a16="http://schemas.microsoft.com/office/drawing/2014/main" id="{7CC18D62-50BC-4793-ACFE-94D675059CB8}"/>
              </a:ext>
            </a:extLst>
          </p:cNvPr>
          <p:cNvSpPr>
            <a:spLocks noGrp="1"/>
          </p:cNvSpPr>
          <p:nvPr>
            <p:ph sz="half" idx="2"/>
          </p:nvPr>
        </p:nvSpPr>
        <p:spPr>
          <a:xfrm>
            <a:off x="238760" y="725214"/>
            <a:ext cx="11291088" cy="5627504"/>
          </a:xfrm>
        </p:spPr>
        <p:txBody>
          <a:bodyPr>
            <a:normAutofit fontScale="55000" lnSpcReduction="20000"/>
          </a:bodyPr>
          <a:lstStyle/>
          <a:p>
            <a:pPr marL="0" indent="0">
              <a:lnSpc>
                <a:spcPct val="120000"/>
              </a:lnSpc>
              <a:spcBef>
                <a:spcPts val="0"/>
              </a:spcBef>
              <a:spcAft>
                <a:spcPts val="1200"/>
              </a:spcAft>
              <a:buNone/>
            </a:pPr>
            <a:r>
              <a:rPr lang="en-GB" sz="4400" dirty="0"/>
              <a:t>The Royal National College for the Blind (RNC), recognises that </a:t>
            </a:r>
            <a:r>
              <a:rPr lang="en-GB" sz="4400" b="1" dirty="0">
                <a:solidFill>
                  <a:srgbClr val="0071F8"/>
                </a:solidFill>
              </a:rPr>
              <a:t>no visual impairment will affect any individual in the same way</a:t>
            </a:r>
            <a:r>
              <a:rPr lang="en-GB" sz="4400" dirty="0"/>
              <a:t>, so the levels of support and the focus of the learning will be very different. </a:t>
            </a:r>
          </a:p>
          <a:p>
            <a:pPr marL="0" indent="0">
              <a:lnSpc>
                <a:spcPct val="120000"/>
              </a:lnSpc>
              <a:spcBef>
                <a:spcPts val="0"/>
              </a:spcBef>
              <a:spcAft>
                <a:spcPts val="1200"/>
              </a:spcAft>
              <a:buNone/>
            </a:pPr>
            <a:r>
              <a:rPr lang="en-GB" sz="4400" dirty="0"/>
              <a:t>Jessica will need support to learn how to live and learn as a visually impaired person. This will include independence skills such as mobility and how to access information previously acquired visually.  Sean is likely to have acquired many of these skills already, having been blind from birth.</a:t>
            </a:r>
          </a:p>
          <a:p>
            <a:pPr marL="0" indent="0">
              <a:lnSpc>
                <a:spcPct val="120000"/>
              </a:lnSpc>
              <a:spcBef>
                <a:spcPts val="0"/>
              </a:spcBef>
              <a:spcAft>
                <a:spcPts val="1200"/>
              </a:spcAft>
              <a:buNone/>
            </a:pPr>
            <a:r>
              <a:rPr lang="en-GB" sz="4400" dirty="0"/>
              <a:t>Because she has had experience of everyday social development and interaction prior to losing her sight, Jessica has some useful stepping stones to work with – skills such as turning towards the person you are talking to, nodding to show interest – all the non-verbal cues which let another person know you are listening to them.</a:t>
            </a:r>
          </a:p>
          <a:p>
            <a:pPr marL="0" indent="0">
              <a:lnSpc>
                <a:spcPct val="120000"/>
              </a:lnSpc>
              <a:spcBef>
                <a:spcPts val="0"/>
              </a:spcBef>
              <a:spcAft>
                <a:spcPts val="1200"/>
              </a:spcAft>
              <a:buNone/>
            </a:pPr>
            <a:r>
              <a:rPr lang="en-GB" sz="4400" dirty="0"/>
              <a:t>Sean, who has been blind from birth, will need to be taught these directly. </a:t>
            </a:r>
            <a:endParaRPr lang="en-GB" sz="3400" dirty="0"/>
          </a:p>
          <a:p>
            <a:endParaRPr lang="en-GB" dirty="0"/>
          </a:p>
        </p:txBody>
      </p:sp>
    </p:spTree>
    <p:extLst>
      <p:ext uri="{BB962C8B-B14F-4D97-AF65-F5344CB8AC3E}">
        <p14:creationId xmlns="" xmlns:p14="http://schemas.microsoft.com/office/powerpoint/2010/main" val="851297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05FA37-8654-4890-B0EB-BD7DB7E37027}"/>
              </a:ext>
            </a:extLst>
          </p:cNvPr>
          <p:cNvSpPr>
            <a:spLocks noGrp="1"/>
          </p:cNvSpPr>
          <p:nvPr>
            <p:ph type="title"/>
          </p:nvPr>
        </p:nvSpPr>
        <p:spPr>
          <a:xfrm>
            <a:off x="847725" y="1785144"/>
            <a:ext cx="10769462" cy="1962150"/>
          </a:xfrm>
        </p:spPr>
        <p:txBody>
          <a:bodyPr>
            <a:normAutofit/>
          </a:bodyPr>
          <a:lstStyle/>
          <a:p>
            <a:pPr algn="ctr"/>
            <a:r>
              <a:rPr lang="en-GB" dirty="0">
                <a:latin typeface="Arial" panose="020B0604020202020204" pitchFamily="34" charset="0"/>
                <a:cs typeface="Arial" panose="020B0604020202020204" pitchFamily="34" charset="0"/>
              </a:rPr>
              <a:t>An interactive learning resource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created by Natspec</a:t>
            </a:r>
          </a:p>
        </p:txBody>
      </p:sp>
      <p:pic>
        <p:nvPicPr>
          <p:cNvPr id="5" name="Picture 4">
            <a:extLst>
              <a:ext uri="{FF2B5EF4-FFF2-40B4-BE49-F238E27FC236}">
                <a16:creationId xmlns="" xmlns:a16="http://schemas.microsoft.com/office/drawing/2014/main" id="{0F36E678-439C-47DF-85E9-2DA1EB00C361}"/>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9063078" y="3975894"/>
            <a:ext cx="2471697" cy="2471697"/>
          </a:xfrm>
          <a:prstGeom prst="rect">
            <a:avLst/>
          </a:prstGeom>
        </p:spPr>
      </p:pic>
      <p:sp>
        <p:nvSpPr>
          <p:cNvPr id="6" name="TextBox 5">
            <a:extLst>
              <a:ext uri="{FF2B5EF4-FFF2-40B4-BE49-F238E27FC236}">
                <a16:creationId xmlns="" xmlns:a16="http://schemas.microsoft.com/office/drawing/2014/main" id="{506E2A97-6C4F-4459-B8C1-FA7F544A9744}"/>
              </a:ext>
            </a:extLst>
          </p:cNvPr>
          <p:cNvSpPr txBox="1"/>
          <p:nvPr/>
        </p:nvSpPr>
        <p:spPr>
          <a:xfrm>
            <a:off x="257175" y="5991225"/>
            <a:ext cx="6657975" cy="369332"/>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 find out more about </a:t>
            </a:r>
            <a:r>
              <a:rPr lang="en-GB" dirty="0" err="1">
                <a:latin typeface="Arial" panose="020B0604020202020204" pitchFamily="34" charset="0"/>
                <a:cs typeface="Arial" panose="020B0604020202020204" pitchFamily="34" charset="0"/>
              </a:rPr>
              <a:t>Natspec</a:t>
            </a:r>
            <a:r>
              <a:rPr lang="en-GB" dirty="0">
                <a:latin typeface="Arial" panose="020B0604020202020204" pitchFamily="34" charset="0"/>
                <a:cs typeface="Arial" panose="020B0604020202020204" pitchFamily="34" charset="0"/>
              </a:rPr>
              <a:t>, visit </a:t>
            </a:r>
            <a:r>
              <a:rPr lang="en-GB" dirty="0">
                <a:latin typeface="Arial" panose="020B0604020202020204" pitchFamily="34" charset="0"/>
                <a:cs typeface="Arial" panose="020B0604020202020204" pitchFamily="34" charset="0"/>
                <a:hlinkClick r:id="rId3"/>
              </a:rPr>
              <a:t>www.natspec.org.uk</a:t>
            </a:r>
            <a:endParaRPr lang="en-GB"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473006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DC5D4CC0-F480-4D43-8A98-906796BD0D70}"/>
              </a:ext>
            </a:extLst>
          </p:cNvPr>
          <p:cNvSpPr/>
          <p:nvPr/>
        </p:nvSpPr>
        <p:spPr>
          <a:xfrm>
            <a:off x="599905" y="1502649"/>
            <a:ext cx="11076269" cy="5001369"/>
          </a:xfrm>
          <a:prstGeom prst="rect">
            <a:avLst/>
          </a:prstGeom>
        </p:spPr>
        <p:txBody>
          <a:bodyPr wrap="square">
            <a:spAutoFit/>
          </a:bodyPr>
          <a:lstStyle/>
          <a:p>
            <a:r>
              <a:rPr lang="en-GB" sz="2000" dirty="0"/>
              <a:t>Initial assessment needs to be about more than an English, maths or ICT assessment and/or information about prior academic achievement.   It should include activities to help identify:</a:t>
            </a:r>
          </a:p>
          <a:p>
            <a:pPr marL="285750" indent="-285750"/>
            <a:endParaRPr lang="en-GB" sz="1400" dirty="0"/>
          </a:p>
          <a:p>
            <a:pPr marL="285750" indent="-285750">
              <a:spcAft>
                <a:spcPts val="600"/>
              </a:spcAft>
            </a:pPr>
            <a:r>
              <a:rPr lang="en-GB" sz="2000" b="1" dirty="0"/>
              <a:t>Aspirations</a:t>
            </a:r>
            <a:r>
              <a:rPr lang="en-GB" sz="2000" dirty="0"/>
              <a:t>: how the young person wants to live and spend their time.</a:t>
            </a:r>
          </a:p>
          <a:p>
            <a:pPr marL="285750" indent="-285750">
              <a:spcAft>
                <a:spcPts val="600"/>
              </a:spcAft>
            </a:pPr>
            <a:r>
              <a:rPr lang="en-GB" sz="2000" b="1" dirty="0"/>
              <a:t>Skills and Strengths</a:t>
            </a:r>
            <a:r>
              <a:rPr lang="en-GB" sz="2000" dirty="0"/>
              <a:t>: what skills does the individual have which may be particularly valuable in supporting positive life outcomes, such as employment?</a:t>
            </a:r>
          </a:p>
          <a:p>
            <a:pPr marL="285750" indent="-285750">
              <a:spcAft>
                <a:spcPts val="600"/>
              </a:spcAft>
            </a:pPr>
            <a:r>
              <a:rPr lang="en-GB" sz="2000" b="1" dirty="0"/>
              <a:t>Interests</a:t>
            </a:r>
            <a:r>
              <a:rPr lang="en-GB" sz="2000" dirty="0"/>
              <a:t>: what is the young person interested in and how might this be used to motivate and engage learning, as well as to support positive outcomes related to social and leisure activities and/or work?</a:t>
            </a:r>
          </a:p>
          <a:p>
            <a:pPr marL="285750" indent="-285750">
              <a:spcAft>
                <a:spcPts val="600"/>
              </a:spcAft>
            </a:pPr>
            <a:r>
              <a:rPr lang="en-GB" sz="2000" b="1" dirty="0"/>
              <a:t>Needs and support preferences</a:t>
            </a:r>
            <a:r>
              <a:rPr lang="en-GB" sz="2000" dirty="0"/>
              <a:t>: how does the young person like to be supported? What strategies have been effective in the past?</a:t>
            </a:r>
          </a:p>
          <a:p>
            <a:pPr marL="285750" indent="-285750">
              <a:spcAft>
                <a:spcPts val="600"/>
              </a:spcAft>
            </a:pPr>
            <a:r>
              <a:rPr lang="en-GB" sz="2000" b="1" dirty="0"/>
              <a:t>Independence and readiness to learn and study skills</a:t>
            </a:r>
            <a:r>
              <a:rPr lang="en-GB" sz="2000" dirty="0"/>
              <a:t>: what skills/resources/strategies does the young person need to access the curriculum?</a:t>
            </a:r>
          </a:p>
          <a:p>
            <a:pPr marL="285750" indent="-285750">
              <a:spcAft>
                <a:spcPts val="600"/>
              </a:spcAft>
            </a:pPr>
            <a:r>
              <a:rPr lang="en-GB" sz="2000" b="1" dirty="0"/>
              <a:t>Self-advocacy skills</a:t>
            </a:r>
            <a:r>
              <a:rPr lang="en-GB" sz="2000" dirty="0"/>
              <a:t>: does the young person have the ability and/or confidence to inform employers and others in the community what his or her needs are?</a:t>
            </a:r>
            <a:endParaRPr lang="en-GB" dirty="0"/>
          </a:p>
        </p:txBody>
      </p:sp>
      <p:sp>
        <p:nvSpPr>
          <p:cNvPr id="4" name="Title 3">
            <a:extLst>
              <a:ext uri="{FF2B5EF4-FFF2-40B4-BE49-F238E27FC236}">
                <a16:creationId xmlns="" xmlns:a16="http://schemas.microsoft.com/office/drawing/2014/main" id="{3C494390-71A1-4A6B-A2E7-B021D9039F23}"/>
              </a:ext>
            </a:extLst>
          </p:cNvPr>
          <p:cNvSpPr>
            <a:spLocks noGrp="1"/>
          </p:cNvSpPr>
          <p:nvPr>
            <p:ph type="title"/>
          </p:nvPr>
        </p:nvSpPr>
        <p:spPr>
          <a:xfrm>
            <a:off x="589152" y="166576"/>
            <a:ext cx="10515600" cy="1325563"/>
          </a:xfrm>
        </p:spPr>
        <p:txBody>
          <a:bodyPr>
            <a:normAutofit/>
          </a:bodyPr>
          <a:lstStyle/>
          <a:p>
            <a:r>
              <a:rPr lang="en-GB" sz="3600" b="1" dirty="0">
                <a:solidFill>
                  <a:srgbClr val="0071F8"/>
                </a:solidFill>
              </a:rPr>
              <a:t>Personalising programmes means:</a:t>
            </a:r>
            <a:br>
              <a:rPr lang="en-GB" sz="3600" b="1" dirty="0">
                <a:solidFill>
                  <a:srgbClr val="0071F8"/>
                </a:solidFill>
              </a:rPr>
            </a:br>
            <a:r>
              <a:rPr lang="en-GB" sz="3600" b="1" dirty="0">
                <a:solidFill>
                  <a:srgbClr val="0071F8"/>
                </a:solidFill>
              </a:rPr>
              <a:t>conducting a thorough initial assessment</a:t>
            </a:r>
          </a:p>
        </p:txBody>
      </p:sp>
    </p:spTree>
    <p:extLst>
      <p:ext uri="{BB962C8B-B14F-4D97-AF65-F5344CB8AC3E}">
        <p14:creationId xmlns="" xmlns:p14="http://schemas.microsoft.com/office/powerpoint/2010/main" val="3573660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 xmlns:a16="http://schemas.microsoft.com/office/drawing/2014/main" id="{298FA929-A136-4B54-9329-6B74BF2026D3}"/>
              </a:ext>
            </a:extLst>
          </p:cNvPr>
          <p:cNvGrpSpPr/>
          <p:nvPr/>
        </p:nvGrpSpPr>
        <p:grpSpPr>
          <a:xfrm>
            <a:off x="43544" y="3984577"/>
            <a:ext cx="4384040" cy="2753677"/>
            <a:chOff x="-1249680" y="3215142"/>
            <a:chExt cx="4724399" cy="3520938"/>
          </a:xfrm>
        </p:grpSpPr>
        <p:pic>
          <p:nvPicPr>
            <p:cNvPr id="6" name="Picture 5">
              <a:extLst>
                <a:ext uri="{FF2B5EF4-FFF2-40B4-BE49-F238E27FC236}">
                  <a16:creationId xmlns="" xmlns:a16="http://schemas.microsoft.com/office/drawing/2014/main" id="{54DE2293-5E43-4A72-B252-9448C7E6D544}"/>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249680" y="3215142"/>
              <a:ext cx="4724399" cy="3520938"/>
            </a:xfrm>
            <a:prstGeom prst="rect">
              <a:avLst/>
            </a:prstGeom>
          </p:spPr>
        </p:pic>
        <p:sp>
          <p:nvSpPr>
            <p:cNvPr id="8" name="TextBox 7">
              <a:extLst>
                <a:ext uri="{FF2B5EF4-FFF2-40B4-BE49-F238E27FC236}">
                  <a16:creationId xmlns="" xmlns:a16="http://schemas.microsoft.com/office/drawing/2014/main" id="{533F98BD-D5C4-43B2-9204-19EC5E567726}"/>
                </a:ext>
              </a:extLst>
            </p:cNvPr>
            <p:cNvSpPr txBox="1"/>
            <p:nvPr/>
          </p:nvSpPr>
          <p:spPr>
            <a:xfrm>
              <a:off x="1225528" y="4878731"/>
              <a:ext cx="1994458" cy="1534778"/>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Click on the link to access the</a:t>
              </a:r>
            </a:p>
            <a:p>
              <a:pPr algn="ctr"/>
              <a:r>
                <a:rPr lang="en-GB" u="sng" dirty="0" err="1">
                  <a:hlinkClick r:id="rId3"/>
                </a:rPr>
                <a:t>PfA</a:t>
              </a:r>
              <a:r>
                <a:rPr lang="en-GB" u="sng" dirty="0">
                  <a:hlinkClick r:id="rId3"/>
                </a:rPr>
                <a:t> Outcomes Toolkit</a:t>
              </a:r>
              <a:endParaRPr lang="en-GB" dirty="0"/>
            </a:p>
          </p:txBody>
        </p:sp>
      </p:grpSp>
      <p:sp>
        <p:nvSpPr>
          <p:cNvPr id="20" name="TextBox 19">
            <a:extLst>
              <a:ext uri="{FF2B5EF4-FFF2-40B4-BE49-F238E27FC236}">
                <a16:creationId xmlns="" xmlns:a16="http://schemas.microsoft.com/office/drawing/2014/main" id="{4C4A5CC4-0F4B-40A1-930D-795D94B062F1}"/>
              </a:ext>
            </a:extLst>
          </p:cNvPr>
          <p:cNvSpPr txBox="1"/>
          <p:nvPr/>
        </p:nvSpPr>
        <p:spPr>
          <a:xfrm>
            <a:off x="4968240" y="797826"/>
            <a:ext cx="6695440" cy="923330"/>
          </a:xfrm>
          <a:prstGeom prst="rect">
            <a:avLst/>
          </a:prstGeom>
          <a:noFill/>
        </p:spPr>
        <p:txBody>
          <a:bodyPr wrap="square" rtlCol="0">
            <a:spAutoFit/>
          </a:bodyPr>
          <a:lstStyle/>
          <a:p>
            <a:r>
              <a:rPr lang="en-GB" dirty="0"/>
              <a:t>Learning for employment is about more than just a vocational qualification. Consider time-keeping, personal presentation, organisational skills, interpersonal and independence skills.</a:t>
            </a:r>
          </a:p>
        </p:txBody>
      </p:sp>
      <p:grpSp>
        <p:nvGrpSpPr>
          <p:cNvPr id="17" name="Group 16">
            <a:extLst>
              <a:ext uri="{FF2B5EF4-FFF2-40B4-BE49-F238E27FC236}">
                <a16:creationId xmlns="" xmlns:a16="http://schemas.microsoft.com/office/drawing/2014/main" id="{EA783702-27A4-4C78-A7AB-3BC928B2E92F}"/>
              </a:ext>
            </a:extLst>
          </p:cNvPr>
          <p:cNvGrpSpPr/>
          <p:nvPr/>
        </p:nvGrpSpPr>
        <p:grpSpPr>
          <a:xfrm>
            <a:off x="4917787" y="499650"/>
            <a:ext cx="6894175" cy="1569720"/>
            <a:chOff x="6224626" y="3983543"/>
            <a:chExt cx="6643916" cy="1569720"/>
          </a:xfrm>
          <a:solidFill>
            <a:schemeClr val="accent6">
              <a:lumMod val="75000"/>
            </a:schemeClr>
          </a:solidFill>
        </p:grpSpPr>
        <p:sp>
          <p:nvSpPr>
            <p:cNvPr id="9" name="Arrow: Down 8">
              <a:extLst>
                <a:ext uri="{FF2B5EF4-FFF2-40B4-BE49-F238E27FC236}">
                  <a16:creationId xmlns="" xmlns:a16="http://schemas.microsoft.com/office/drawing/2014/main" id="{2F63541B-B5C8-449F-9E99-D5F288E96E79}"/>
                </a:ext>
              </a:extLst>
            </p:cNvPr>
            <p:cNvSpPr/>
            <p:nvPr/>
          </p:nvSpPr>
          <p:spPr>
            <a:xfrm rot="16200000">
              <a:off x="8802002" y="1486723"/>
              <a:ext cx="1569720" cy="6563360"/>
            </a:xfrm>
            <a:prstGeom prst="downArrow">
              <a:avLst/>
            </a:prstGeom>
            <a:grp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 xmlns:a16="http://schemas.microsoft.com/office/drawing/2014/main" id="{74DE60CE-F9AC-495D-9F1B-5164A634C4CD}"/>
                </a:ext>
              </a:extLst>
            </p:cNvPr>
            <p:cNvSpPr txBox="1"/>
            <p:nvPr/>
          </p:nvSpPr>
          <p:spPr>
            <a:xfrm>
              <a:off x="6224626" y="4361847"/>
              <a:ext cx="5925898" cy="830997"/>
            </a:xfrm>
            <a:prstGeom prst="rect">
              <a:avLst/>
            </a:prstGeom>
            <a:grpFill/>
          </p:spPr>
          <p:txBody>
            <a:bodyPr wrap="square" rtlCol="0">
              <a:spAutoFit/>
            </a:bodyPr>
            <a:lstStyle/>
            <a:p>
              <a:r>
                <a:rPr lang="en-GB" sz="4800" dirty="0">
                  <a:solidFill>
                    <a:schemeClr val="bg1"/>
                  </a:solidFill>
                  <a:effectLst>
                    <a:outerShdw blurRad="38100" dist="38100" dir="2700000" algn="tl">
                      <a:srgbClr val="000000">
                        <a:alpha val="43137"/>
                      </a:srgbClr>
                    </a:outerShdw>
                  </a:effectLst>
                </a:rPr>
                <a:t>Employment</a:t>
              </a:r>
            </a:p>
          </p:txBody>
        </p:sp>
      </p:grpSp>
      <p:sp>
        <p:nvSpPr>
          <p:cNvPr id="22" name="TextBox 21">
            <a:extLst>
              <a:ext uri="{FF2B5EF4-FFF2-40B4-BE49-F238E27FC236}">
                <a16:creationId xmlns="" xmlns:a16="http://schemas.microsoft.com/office/drawing/2014/main" id="{61E9E11F-0B32-4217-B40D-9E236A686E2B}"/>
              </a:ext>
            </a:extLst>
          </p:cNvPr>
          <p:cNvSpPr txBox="1"/>
          <p:nvPr/>
        </p:nvSpPr>
        <p:spPr>
          <a:xfrm>
            <a:off x="4840626" y="2455096"/>
            <a:ext cx="6917879" cy="954107"/>
          </a:xfrm>
          <a:prstGeom prst="rect">
            <a:avLst/>
          </a:prstGeom>
          <a:noFill/>
        </p:spPr>
        <p:txBody>
          <a:bodyPr wrap="square" rtlCol="0">
            <a:spAutoFit/>
          </a:bodyPr>
          <a:lstStyle/>
          <a:p>
            <a:r>
              <a:rPr lang="en-GB" dirty="0"/>
              <a:t>Even where the core aim is not independent living, many students </a:t>
            </a:r>
          </a:p>
          <a:p>
            <a:r>
              <a:rPr lang="en-GB" dirty="0"/>
              <a:t>will benefit from learning skills such as managing money, travel, self- advocacy, managing own learning and decision-making.</a:t>
            </a:r>
          </a:p>
        </p:txBody>
      </p:sp>
      <p:sp>
        <p:nvSpPr>
          <p:cNvPr id="23" name="TextBox 22">
            <a:extLst>
              <a:ext uri="{FF2B5EF4-FFF2-40B4-BE49-F238E27FC236}">
                <a16:creationId xmlns="" xmlns:a16="http://schemas.microsoft.com/office/drawing/2014/main" id="{4B9A2471-2FC1-4897-8C05-536B396C28C6}"/>
              </a:ext>
            </a:extLst>
          </p:cNvPr>
          <p:cNvSpPr txBox="1"/>
          <p:nvPr/>
        </p:nvSpPr>
        <p:spPr>
          <a:xfrm>
            <a:off x="4968240" y="3964069"/>
            <a:ext cx="6695440" cy="923330"/>
          </a:xfrm>
          <a:prstGeom prst="rect">
            <a:avLst/>
          </a:prstGeom>
          <a:noFill/>
        </p:spPr>
        <p:txBody>
          <a:bodyPr wrap="square" rtlCol="0">
            <a:spAutoFit/>
          </a:bodyPr>
          <a:lstStyle/>
          <a:p>
            <a:r>
              <a:rPr lang="en-GB" dirty="0"/>
              <a:t>Community participation includes a range of personal and independence skills, from travel and money, to having the skills to make friends, or interact with others safely and appropriately.</a:t>
            </a:r>
          </a:p>
        </p:txBody>
      </p:sp>
      <p:sp>
        <p:nvSpPr>
          <p:cNvPr id="24" name="TextBox 23">
            <a:extLst>
              <a:ext uri="{FF2B5EF4-FFF2-40B4-BE49-F238E27FC236}">
                <a16:creationId xmlns="" xmlns:a16="http://schemas.microsoft.com/office/drawing/2014/main" id="{CB4D3004-5219-4517-83DD-DD360DFCAE77}"/>
              </a:ext>
            </a:extLst>
          </p:cNvPr>
          <p:cNvSpPr txBox="1"/>
          <p:nvPr/>
        </p:nvSpPr>
        <p:spPr>
          <a:xfrm>
            <a:off x="4877972" y="5386826"/>
            <a:ext cx="6897749" cy="923330"/>
          </a:xfrm>
          <a:prstGeom prst="rect">
            <a:avLst/>
          </a:prstGeom>
          <a:noFill/>
        </p:spPr>
        <p:txBody>
          <a:bodyPr wrap="square" rtlCol="0">
            <a:spAutoFit/>
          </a:bodyPr>
          <a:lstStyle/>
          <a:p>
            <a:r>
              <a:rPr lang="en-GB" dirty="0"/>
              <a:t>This might be about managing physical, sexual or emotional health. It could include identifying and managing risk, personal safety and vulnerability and/or managing stress and anxiety. </a:t>
            </a:r>
          </a:p>
        </p:txBody>
      </p:sp>
      <p:grpSp>
        <p:nvGrpSpPr>
          <p:cNvPr id="19" name="Group 18">
            <a:extLst>
              <a:ext uri="{FF2B5EF4-FFF2-40B4-BE49-F238E27FC236}">
                <a16:creationId xmlns="" xmlns:a16="http://schemas.microsoft.com/office/drawing/2014/main" id="{37E76692-1E4E-45B5-8B5C-64D84F862B96}"/>
              </a:ext>
            </a:extLst>
          </p:cNvPr>
          <p:cNvGrpSpPr/>
          <p:nvPr/>
        </p:nvGrpSpPr>
        <p:grpSpPr>
          <a:xfrm>
            <a:off x="4949390" y="5031081"/>
            <a:ext cx="6907726" cy="1709460"/>
            <a:chOff x="4947920" y="5283200"/>
            <a:chExt cx="6810586" cy="1569720"/>
          </a:xfrm>
          <a:solidFill>
            <a:srgbClr val="008080"/>
          </a:solidFill>
        </p:grpSpPr>
        <p:sp>
          <p:nvSpPr>
            <p:cNvPr id="11" name="Arrow: Down 10">
              <a:extLst>
                <a:ext uri="{FF2B5EF4-FFF2-40B4-BE49-F238E27FC236}">
                  <a16:creationId xmlns="" xmlns:a16="http://schemas.microsoft.com/office/drawing/2014/main" id="{51E370E3-E0A1-4A19-A67E-615344AE280B}"/>
                </a:ext>
              </a:extLst>
            </p:cNvPr>
            <p:cNvSpPr/>
            <p:nvPr/>
          </p:nvSpPr>
          <p:spPr>
            <a:xfrm rot="16200000">
              <a:off x="7568353" y="2662767"/>
              <a:ext cx="1569720" cy="6810586"/>
            </a:xfrm>
            <a:prstGeom prst="downArrow">
              <a:avLst/>
            </a:prstGeom>
            <a:grp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 xmlns:a16="http://schemas.microsoft.com/office/drawing/2014/main" id="{A01D8CAD-4AE8-43C8-83B8-AB6FB2DC9674}"/>
                </a:ext>
              </a:extLst>
            </p:cNvPr>
            <p:cNvSpPr txBox="1"/>
            <p:nvPr/>
          </p:nvSpPr>
          <p:spPr>
            <a:xfrm>
              <a:off x="4986383" y="5691101"/>
              <a:ext cx="6338770" cy="763067"/>
            </a:xfrm>
            <a:prstGeom prst="rect">
              <a:avLst/>
            </a:prstGeom>
            <a:grpFill/>
          </p:spPr>
          <p:txBody>
            <a:bodyPr wrap="square" rtlCol="0">
              <a:spAutoFit/>
            </a:bodyPr>
            <a:lstStyle/>
            <a:p>
              <a:r>
                <a:rPr lang="en-GB" sz="4800" dirty="0">
                  <a:solidFill>
                    <a:schemeClr val="bg1"/>
                  </a:solidFill>
                  <a:effectLst>
                    <a:outerShdw blurRad="38100" dist="38100" dir="2700000" algn="tl">
                      <a:srgbClr val="000000">
                        <a:alpha val="43137"/>
                      </a:srgbClr>
                    </a:outerShdw>
                  </a:effectLst>
                </a:rPr>
                <a:t>Health</a:t>
              </a:r>
            </a:p>
          </p:txBody>
        </p:sp>
      </p:grpSp>
      <p:grpSp>
        <p:nvGrpSpPr>
          <p:cNvPr id="16" name="Group 15">
            <a:extLst>
              <a:ext uri="{FF2B5EF4-FFF2-40B4-BE49-F238E27FC236}">
                <a16:creationId xmlns="" xmlns:a16="http://schemas.microsoft.com/office/drawing/2014/main" id="{A9EADF74-9064-494D-A747-5457D68436D0}"/>
              </a:ext>
            </a:extLst>
          </p:cNvPr>
          <p:cNvGrpSpPr/>
          <p:nvPr/>
        </p:nvGrpSpPr>
        <p:grpSpPr>
          <a:xfrm>
            <a:off x="4943643" y="1939776"/>
            <a:ext cx="6917879" cy="1830405"/>
            <a:chOff x="4684157" y="3017590"/>
            <a:chExt cx="6917879" cy="1640841"/>
          </a:xfrm>
          <a:solidFill>
            <a:schemeClr val="accent6">
              <a:lumMod val="50000"/>
            </a:schemeClr>
          </a:solidFill>
        </p:grpSpPr>
        <p:sp>
          <p:nvSpPr>
            <p:cNvPr id="4" name="Arrow: Down 3">
              <a:extLst>
                <a:ext uri="{FF2B5EF4-FFF2-40B4-BE49-F238E27FC236}">
                  <a16:creationId xmlns="" xmlns:a16="http://schemas.microsoft.com/office/drawing/2014/main" id="{BC9D3C33-C366-4619-A993-A669C64C8670}"/>
                </a:ext>
              </a:extLst>
            </p:cNvPr>
            <p:cNvSpPr/>
            <p:nvPr/>
          </p:nvSpPr>
          <p:spPr>
            <a:xfrm rot="16200000">
              <a:off x="7322676" y="379071"/>
              <a:ext cx="1640841" cy="6917879"/>
            </a:xfrm>
            <a:prstGeom prst="downArrow">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 xmlns:a16="http://schemas.microsoft.com/office/drawing/2014/main" id="{CD2916E9-05FC-4F48-85FD-D2ADCC4A4DD7}"/>
                </a:ext>
              </a:extLst>
            </p:cNvPr>
            <p:cNvSpPr txBox="1"/>
            <p:nvPr/>
          </p:nvSpPr>
          <p:spPr>
            <a:xfrm>
              <a:off x="4705858" y="3465542"/>
              <a:ext cx="5994400" cy="744936"/>
            </a:xfrm>
            <a:prstGeom prst="rect">
              <a:avLst/>
            </a:prstGeom>
            <a:grpFill/>
          </p:spPr>
          <p:txBody>
            <a:bodyPr wrap="square" rtlCol="0">
              <a:spAutoFit/>
            </a:bodyPr>
            <a:lstStyle/>
            <a:p>
              <a:r>
                <a:rPr lang="en-GB" sz="4800" dirty="0">
                  <a:solidFill>
                    <a:schemeClr val="bg1"/>
                  </a:solidFill>
                  <a:effectLst>
                    <a:outerShdw blurRad="38100" dist="38100" dir="2700000" algn="tl">
                      <a:srgbClr val="000000">
                        <a:alpha val="43137"/>
                      </a:srgbClr>
                    </a:outerShdw>
                  </a:effectLst>
                </a:rPr>
                <a:t>Independent Living</a:t>
              </a:r>
            </a:p>
          </p:txBody>
        </p:sp>
      </p:grpSp>
      <p:sp>
        <p:nvSpPr>
          <p:cNvPr id="32" name="TextBox 31">
            <a:extLst>
              <a:ext uri="{FF2B5EF4-FFF2-40B4-BE49-F238E27FC236}">
                <a16:creationId xmlns="" xmlns:a16="http://schemas.microsoft.com/office/drawing/2014/main" id="{D9DCAB9A-D816-4E28-BF29-3197AE03F7F9}"/>
              </a:ext>
            </a:extLst>
          </p:cNvPr>
          <p:cNvSpPr txBox="1"/>
          <p:nvPr/>
        </p:nvSpPr>
        <p:spPr>
          <a:xfrm>
            <a:off x="438783" y="793573"/>
            <a:ext cx="4013473" cy="3108543"/>
          </a:xfrm>
          <a:prstGeom prst="rect">
            <a:avLst/>
          </a:prstGeom>
          <a:noFill/>
        </p:spPr>
        <p:txBody>
          <a:bodyPr wrap="square" rtlCol="0">
            <a:spAutoFit/>
          </a:bodyPr>
          <a:lstStyle/>
          <a:p>
            <a:r>
              <a:rPr lang="en-GB" sz="2800" b="1" dirty="0">
                <a:solidFill>
                  <a:srgbClr val="0071F8"/>
                </a:solidFill>
              </a:rPr>
              <a:t>Using the Preparing for Adulthood (</a:t>
            </a:r>
            <a:r>
              <a:rPr lang="en-GB" sz="2800" b="1" dirty="0" err="1">
                <a:solidFill>
                  <a:srgbClr val="0071F8"/>
                </a:solidFill>
              </a:rPr>
              <a:t>PfA</a:t>
            </a:r>
            <a:r>
              <a:rPr lang="en-GB" sz="2800" b="1" dirty="0">
                <a:solidFill>
                  <a:srgbClr val="0071F8"/>
                </a:solidFill>
              </a:rPr>
              <a:t>) outcomes can be helpful in identifying the skills a young person will need in their future life. </a:t>
            </a:r>
          </a:p>
        </p:txBody>
      </p:sp>
      <p:grpSp>
        <p:nvGrpSpPr>
          <p:cNvPr id="18" name="Group 17">
            <a:extLst>
              <a:ext uri="{FF2B5EF4-FFF2-40B4-BE49-F238E27FC236}">
                <a16:creationId xmlns="" xmlns:a16="http://schemas.microsoft.com/office/drawing/2014/main" id="{BC724D80-AA3E-4672-A173-54606C347918}"/>
              </a:ext>
            </a:extLst>
          </p:cNvPr>
          <p:cNvGrpSpPr/>
          <p:nvPr/>
        </p:nvGrpSpPr>
        <p:grpSpPr>
          <a:xfrm>
            <a:off x="4962272" y="3656201"/>
            <a:ext cx="6894844" cy="1569720"/>
            <a:chOff x="5051530" y="2318319"/>
            <a:chExt cx="6985001" cy="1569720"/>
          </a:xfrm>
          <a:solidFill>
            <a:srgbClr val="7030A0"/>
          </a:solidFill>
        </p:grpSpPr>
        <p:sp>
          <p:nvSpPr>
            <p:cNvPr id="10" name="Arrow: Down 9">
              <a:extLst>
                <a:ext uri="{FF2B5EF4-FFF2-40B4-BE49-F238E27FC236}">
                  <a16:creationId xmlns="" xmlns:a16="http://schemas.microsoft.com/office/drawing/2014/main" id="{74FB7C54-FC23-4060-A056-18FD99531615}"/>
                </a:ext>
              </a:extLst>
            </p:cNvPr>
            <p:cNvSpPr/>
            <p:nvPr/>
          </p:nvSpPr>
          <p:spPr>
            <a:xfrm rot="16200000">
              <a:off x="7759171" y="-389322"/>
              <a:ext cx="1569720" cy="6985001"/>
            </a:xfrm>
            <a:prstGeom prst="downArrow">
              <a:avLst/>
            </a:prstGeom>
            <a:grp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 xmlns:a16="http://schemas.microsoft.com/office/drawing/2014/main" id="{92C280F1-9926-4F01-A926-40B2676B6FF5}"/>
                </a:ext>
              </a:extLst>
            </p:cNvPr>
            <p:cNvSpPr txBox="1"/>
            <p:nvPr/>
          </p:nvSpPr>
          <p:spPr>
            <a:xfrm>
              <a:off x="5192936" y="2688426"/>
              <a:ext cx="6317914" cy="830997"/>
            </a:xfrm>
            <a:prstGeom prst="rect">
              <a:avLst/>
            </a:prstGeom>
            <a:grpFill/>
          </p:spPr>
          <p:txBody>
            <a:bodyPr wrap="square" rtlCol="0">
              <a:spAutoFit/>
            </a:bodyPr>
            <a:lstStyle/>
            <a:p>
              <a:r>
                <a:rPr lang="en-GB" sz="4800" dirty="0">
                  <a:solidFill>
                    <a:schemeClr val="bg1"/>
                  </a:solidFill>
                  <a:effectLst>
                    <a:outerShdw blurRad="38100" dist="38100" dir="2700000" algn="tl">
                      <a:srgbClr val="000000">
                        <a:alpha val="43137"/>
                      </a:srgbClr>
                    </a:outerShdw>
                  </a:effectLst>
                </a:rPr>
                <a:t>Community Inclusion</a:t>
              </a:r>
            </a:p>
          </p:txBody>
        </p:sp>
      </p:grpSp>
    </p:spTree>
    <p:extLst>
      <p:ext uri="{BB962C8B-B14F-4D97-AF65-F5344CB8AC3E}">
        <p14:creationId xmlns="" xmlns:p14="http://schemas.microsoft.com/office/powerpoint/2010/main" val="19024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269719-C0CD-406D-847C-BC87CE9704FB}"/>
              </a:ext>
            </a:extLst>
          </p:cNvPr>
          <p:cNvSpPr>
            <a:spLocks noGrp="1"/>
          </p:cNvSpPr>
          <p:nvPr>
            <p:ph type="title"/>
          </p:nvPr>
        </p:nvSpPr>
        <p:spPr>
          <a:xfrm>
            <a:off x="217487" y="383019"/>
            <a:ext cx="10515600" cy="1077118"/>
          </a:xfrm>
        </p:spPr>
        <p:txBody>
          <a:bodyPr>
            <a:noAutofit/>
          </a:bodyPr>
          <a:lstStyle/>
          <a:p>
            <a:r>
              <a:rPr lang="en-GB" sz="3200" b="1" dirty="0">
                <a:latin typeface="Arial" panose="020B0604020202020204" pitchFamily="34" charset="0"/>
                <a:cs typeface="Arial" panose="020B0604020202020204" pitchFamily="34" charset="0"/>
              </a:rPr>
              <a:t>Activity: planning a personalised study programme to help a learner achieve their goals</a:t>
            </a:r>
            <a:r>
              <a:rPr lang="en-GB" sz="2800" dirty="0">
                <a:latin typeface="Arial" panose="020B0604020202020204" pitchFamily="34" charset="0"/>
                <a:cs typeface="Arial" panose="020B0604020202020204" pitchFamily="34" charset="0"/>
              </a:rPr>
              <a:t/>
            </a: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EA384D7B-4A44-4252-AAE9-66C6484CB84C}"/>
              </a:ext>
            </a:extLst>
          </p:cNvPr>
          <p:cNvSpPr>
            <a:spLocks noGrp="1"/>
          </p:cNvSpPr>
          <p:nvPr>
            <p:ph idx="1"/>
          </p:nvPr>
        </p:nvSpPr>
        <p:spPr>
          <a:xfrm>
            <a:off x="330994" y="1253331"/>
            <a:ext cx="10515600" cy="4351338"/>
          </a:xfrm>
        </p:spPr>
        <p:txBody>
          <a:bodyPr/>
          <a:lstStyle/>
          <a:p>
            <a:pPr marL="0" indent="0">
              <a:buNone/>
            </a:pPr>
            <a:endParaRPr lang="en-GB" dirty="0"/>
          </a:p>
        </p:txBody>
      </p:sp>
      <p:sp>
        <p:nvSpPr>
          <p:cNvPr id="4" name="Speech Bubble: Rectangle 3">
            <a:extLst>
              <a:ext uri="{FF2B5EF4-FFF2-40B4-BE49-F238E27FC236}">
                <a16:creationId xmlns="" xmlns:a16="http://schemas.microsoft.com/office/drawing/2014/main" id="{52A9B32D-21C2-4907-90E3-06C7065607DC}"/>
              </a:ext>
            </a:extLst>
          </p:cNvPr>
          <p:cNvSpPr/>
          <p:nvPr/>
        </p:nvSpPr>
        <p:spPr>
          <a:xfrm>
            <a:off x="217487" y="1799928"/>
            <a:ext cx="3886200"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dirty="0">
                <a:latin typeface="Arial" panose="020B0604020202020204" pitchFamily="34" charset="0"/>
                <a:cs typeface="Arial" panose="020B0604020202020204" pitchFamily="34" charset="0"/>
              </a:rPr>
              <a:t>1. Identify the long term goals for an individual young person you know well. </a:t>
            </a:r>
            <a:endParaRPr lang="en-US" sz="2000" dirty="0">
              <a:latin typeface="Arial" panose="020B0604020202020204" pitchFamily="34" charset="0"/>
              <a:cs typeface="Arial" panose="020B0604020202020204" pitchFamily="34" charset="0"/>
            </a:endParaRPr>
          </a:p>
        </p:txBody>
      </p:sp>
      <p:sp>
        <p:nvSpPr>
          <p:cNvPr id="5" name="Speech Bubble: Rectangle 4">
            <a:extLst>
              <a:ext uri="{FF2B5EF4-FFF2-40B4-BE49-F238E27FC236}">
                <a16:creationId xmlns="" xmlns:a16="http://schemas.microsoft.com/office/drawing/2014/main" id="{FBDC54C4-0E60-4528-8146-BDB827F3AA82}"/>
              </a:ext>
            </a:extLst>
          </p:cNvPr>
          <p:cNvSpPr/>
          <p:nvPr/>
        </p:nvSpPr>
        <p:spPr>
          <a:xfrm>
            <a:off x="3595687" y="3000078"/>
            <a:ext cx="5000625"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dirty="0">
                <a:latin typeface="Arial" panose="020B0604020202020204" pitchFamily="34" charset="0"/>
                <a:cs typeface="Arial" panose="020B0604020202020204" pitchFamily="34" charset="0"/>
              </a:rPr>
              <a:t>2. List the full range of skills the young person will need to achieve their goals, using the four PFA outcomes to help frame your thinking.</a:t>
            </a:r>
            <a:endParaRPr lang="en-GB" sz="2000" dirty="0"/>
          </a:p>
        </p:txBody>
      </p:sp>
      <p:sp>
        <p:nvSpPr>
          <p:cNvPr id="6" name="Speech Bubble: Rectangle 5">
            <a:extLst>
              <a:ext uri="{FF2B5EF4-FFF2-40B4-BE49-F238E27FC236}">
                <a16:creationId xmlns="" xmlns:a16="http://schemas.microsoft.com/office/drawing/2014/main" id="{E7DF0A0F-3AFE-49DD-B1F8-31C138631B80}"/>
              </a:ext>
            </a:extLst>
          </p:cNvPr>
          <p:cNvSpPr/>
          <p:nvPr/>
        </p:nvSpPr>
        <p:spPr>
          <a:xfrm>
            <a:off x="7069930" y="4460531"/>
            <a:ext cx="4791075" cy="178117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latin typeface="Arial" panose="020B0604020202020204" pitchFamily="34" charset="0"/>
                <a:cs typeface="Arial" panose="020B0604020202020204" pitchFamily="34" charset="0"/>
              </a:rPr>
              <a:t>3. </a:t>
            </a:r>
            <a:r>
              <a:rPr lang="en-GB" dirty="0"/>
              <a:t>Do the young person’s current targets reflect the skills you have identified that they need?  Does their current study programme provide them with sufficient opportunities to develop these skills?</a:t>
            </a:r>
            <a:endParaRPr lang="en-GB" sz="2000" dirty="0"/>
          </a:p>
        </p:txBody>
      </p:sp>
    </p:spTree>
    <p:extLst>
      <p:ext uri="{BB962C8B-B14F-4D97-AF65-F5344CB8AC3E}">
        <p14:creationId xmlns="" xmlns:p14="http://schemas.microsoft.com/office/powerpoint/2010/main" val="40344829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D5059C0-1282-44B9-9000-B70BBA20A159}"/>
              </a:ext>
            </a:extLst>
          </p:cNvPr>
          <p:cNvSpPr>
            <a:spLocks noGrp="1"/>
          </p:cNvSpPr>
          <p:nvPr>
            <p:ph idx="1"/>
          </p:nvPr>
        </p:nvSpPr>
        <p:spPr>
          <a:xfrm>
            <a:off x="206829" y="1251858"/>
            <a:ext cx="11713028" cy="5464628"/>
          </a:xfrm>
        </p:spPr>
        <p:txBody>
          <a:bodyPr anchor="ctr">
            <a:noAutofit/>
          </a:bodyPr>
          <a:lstStyle/>
          <a:p>
            <a:pPr marL="0" indent="0">
              <a:lnSpc>
                <a:spcPct val="100000"/>
              </a:lnSpc>
              <a:spcBef>
                <a:spcPts val="0"/>
              </a:spcBef>
              <a:spcAft>
                <a:spcPts val="1200"/>
              </a:spcAft>
              <a:buNone/>
            </a:pPr>
            <a:r>
              <a:rPr lang="en-GB" sz="2000" b="1" dirty="0"/>
              <a:t>Once you have identified what a young person needs to learn, then you need to think about where and how that learning takes place.</a:t>
            </a:r>
          </a:p>
          <a:p>
            <a:pPr lvl="0">
              <a:lnSpc>
                <a:spcPct val="100000"/>
              </a:lnSpc>
              <a:spcBef>
                <a:spcPts val="0"/>
              </a:spcBef>
              <a:spcAft>
                <a:spcPts val="1200"/>
              </a:spcAft>
              <a:buClr>
                <a:srgbClr val="0071F8"/>
              </a:buClr>
            </a:pPr>
            <a:r>
              <a:rPr lang="en-GB" sz="2000" dirty="0"/>
              <a:t>Some of the most important learning for some young people with SEND will take place </a:t>
            </a:r>
            <a:r>
              <a:rPr lang="en-GB" sz="2000" b="1" dirty="0">
                <a:solidFill>
                  <a:srgbClr val="0071F8"/>
                </a:solidFill>
              </a:rPr>
              <a:t>outside formal settings</a:t>
            </a:r>
            <a:r>
              <a:rPr lang="en-GB" sz="2000" dirty="0"/>
              <a:t>, such as how to access the refectory or occupy themselves at break time. How will you develop and track those skills?</a:t>
            </a:r>
          </a:p>
          <a:p>
            <a:pPr>
              <a:lnSpc>
                <a:spcPct val="100000"/>
              </a:lnSpc>
              <a:spcBef>
                <a:spcPts val="0"/>
              </a:spcBef>
              <a:spcAft>
                <a:spcPts val="1200"/>
              </a:spcAft>
              <a:buClr>
                <a:srgbClr val="0071F8"/>
              </a:buClr>
            </a:pPr>
            <a:r>
              <a:rPr lang="en-GB" sz="2000" dirty="0"/>
              <a:t>It is important that learning takes place in </a:t>
            </a:r>
            <a:r>
              <a:rPr lang="en-GB" sz="2000" b="1" dirty="0">
                <a:solidFill>
                  <a:srgbClr val="0071F8"/>
                </a:solidFill>
              </a:rPr>
              <a:t>real contexts, relevant to the individual. </a:t>
            </a:r>
            <a:r>
              <a:rPr lang="en-GB" sz="2000" dirty="0"/>
              <a:t>How can you create opportunities for the individual to develop skills in the settings in which they will be living/working in the future? </a:t>
            </a:r>
          </a:p>
          <a:p>
            <a:pPr>
              <a:lnSpc>
                <a:spcPct val="100000"/>
              </a:lnSpc>
              <a:spcBef>
                <a:spcPts val="0"/>
              </a:spcBef>
              <a:spcAft>
                <a:spcPts val="1200"/>
              </a:spcAft>
              <a:buClr>
                <a:srgbClr val="0071F8"/>
              </a:buClr>
            </a:pPr>
            <a:r>
              <a:rPr lang="en-GB" sz="2000" b="1" dirty="0">
                <a:solidFill>
                  <a:srgbClr val="0071F8"/>
                </a:solidFill>
              </a:rPr>
              <a:t>Work-based learning </a:t>
            </a:r>
            <a:r>
              <a:rPr lang="en-GB" sz="2000" dirty="0"/>
              <a:t>will be important for all bar a very few students. But while some students will be ready for an external work placement, some may need to build up to it, for example, by having an internal placement in the college office or through a series of one-day visits to the workplace. </a:t>
            </a:r>
          </a:p>
          <a:p>
            <a:pPr>
              <a:lnSpc>
                <a:spcPct val="100000"/>
              </a:lnSpc>
              <a:spcBef>
                <a:spcPts val="0"/>
              </a:spcBef>
              <a:spcAft>
                <a:spcPts val="1200"/>
              </a:spcAft>
              <a:buClr>
                <a:srgbClr val="0071F8"/>
              </a:buClr>
            </a:pPr>
            <a:r>
              <a:rPr lang="en-GB" sz="2000" dirty="0"/>
              <a:t>Students with autism may need teaching directly the social skills and understanding which their peers have acquired naturally. A social skills group might work for some individuals, but for others, this might be less effective. Some learners on mainstream courses may not want to come to a supported learning setting for this sort of learning.  What </a:t>
            </a:r>
            <a:r>
              <a:rPr lang="en-GB" sz="2000" b="1" dirty="0">
                <a:solidFill>
                  <a:srgbClr val="0071F8"/>
                </a:solidFill>
              </a:rPr>
              <a:t>environment</a:t>
            </a:r>
            <a:r>
              <a:rPr lang="en-GB" sz="2000" dirty="0"/>
              <a:t> would best facilitate their learning?</a:t>
            </a:r>
            <a:endParaRPr lang="en-GB" sz="1600" dirty="0"/>
          </a:p>
        </p:txBody>
      </p:sp>
      <p:sp>
        <p:nvSpPr>
          <p:cNvPr id="6" name="Title 5">
            <a:extLst>
              <a:ext uri="{FF2B5EF4-FFF2-40B4-BE49-F238E27FC236}">
                <a16:creationId xmlns="" xmlns:a16="http://schemas.microsoft.com/office/drawing/2014/main" id="{1EC6A921-C650-44A5-AF33-4D43DDC4533C}"/>
              </a:ext>
            </a:extLst>
          </p:cNvPr>
          <p:cNvSpPr>
            <a:spLocks noGrp="1"/>
          </p:cNvSpPr>
          <p:nvPr>
            <p:ph type="title"/>
          </p:nvPr>
        </p:nvSpPr>
        <p:spPr>
          <a:xfrm>
            <a:off x="198783" y="365126"/>
            <a:ext cx="12225130" cy="1225136"/>
          </a:xfrm>
        </p:spPr>
        <p:txBody>
          <a:bodyPr>
            <a:normAutofit fontScale="90000"/>
          </a:bodyPr>
          <a:lstStyle/>
          <a:p>
            <a:r>
              <a:rPr lang="en-GB" sz="4000" b="1" dirty="0">
                <a:solidFill>
                  <a:srgbClr val="0071F8"/>
                </a:solidFill>
              </a:rPr>
              <a:t>Personalising programmes means:</a:t>
            </a:r>
            <a:br>
              <a:rPr lang="en-GB" sz="4000" b="1" dirty="0">
                <a:solidFill>
                  <a:srgbClr val="0071F8"/>
                </a:solidFill>
              </a:rPr>
            </a:br>
            <a:r>
              <a:rPr lang="en-GB" sz="4000" b="1" dirty="0">
                <a:solidFill>
                  <a:srgbClr val="0071F8"/>
                </a:solidFill>
              </a:rPr>
              <a:t>considering learning activities and environments </a:t>
            </a:r>
            <a:r>
              <a:rPr lang="en-GB" b="1" dirty="0">
                <a:solidFill>
                  <a:srgbClr val="0071F8"/>
                </a:solidFill>
              </a:rPr>
              <a:t/>
            </a:r>
            <a:br>
              <a:rPr lang="en-GB" b="1" dirty="0">
                <a:solidFill>
                  <a:srgbClr val="0071F8"/>
                </a:solidFill>
              </a:rPr>
            </a:br>
            <a:endParaRPr lang="en-GB" dirty="0"/>
          </a:p>
        </p:txBody>
      </p:sp>
    </p:spTree>
    <p:extLst>
      <p:ext uri="{BB962C8B-B14F-4D97-AF65-F5344CB8AC3E}">
        <p14:creationId xmlns="" xmlns:p14="http://schemas.microsoft.com/office/powerpoint/2010/main" val="8048838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D5059C0-1282-44B9-9000-B70BBA20A159}"/>
              </a:ext>
            </a:extLst>
          </p:cNvPr>
          <p:cNvSpPr>
            <a:spLocks noGrp="1"/>
          </p:cNvSpPr>
          <p:nvPr>
            <p:ph idx="1"/>
          </p:nvPr>
        </p:nvSpPr>
        <p:spPr>
          <a:xfrm>
            <a:off x="413593" y="1501549"/>
            <a:ext cx="11133593" cy="5298641"/>
          </a:xfrm>
        </p:spPr>
        <p:txBody>
          <a:bodyPr anchor="ctr">
            <a:normAutofit/>
          </a:bodyPr>
          <a:lstStyle/>
          <a:p>
            <a:pPr marL="0" lvl="0" indent="0">
              <a:lnSpc>
                <a:spcPct val="100000"/>
              </a:lnSpc>
              <a:spcBef>
                <a:spcPts val="0"/>
              </a:spcBef>
              <a:spcAft>
                <a:spcPts val="600"/>
              </a:spcAft>
              <a:buNone/>
            </a:pPr>
            <a:r>
              <a:rPr lang="en-GB" sz="2000" dirty="0"/>
              <a:t>Think about what form of support would be most appropriate for each individual:</a:t>
            </a:r>
          </a:p>
          <a:p>
            <a:pPr>
              <a:lnSpc>
                <a:spcPct val="100000"/>
              </a:lnSpc>
              <a:spcBef>
                <a:spcPts val="0"/>
              </a:spcBef>
              <a:spcAft>
                <a:spcPts val="600"/>
              </a:spcAft>
              <a:buClr>
                <a:srgbClr val="0071F8"/>
              </a:buClr>
            </a:pPr>
            <a:r>
              <a:rPr lang="en-GB" sz="2000" dirty="0"/>
              <a:t>A resource which enables them to do something themselves?</a:t>
            </a:r>
          </a:p>
          <a:p>
            <a:pPr>
              <a:lnSpc>
                <a:spcPct val="100000"/>
              </a:lnSpc>
              <a:spcBef>
                <a:spcPts val="0"/>
              </a:spcBef>
              <a:spcAft>
                <a:spcPts val="600"/>
              </a:spcAft>
              <a:buClr>
                <a:srgbClr val="0071F8"/>
              </a:buClr>
            </a:pPr>
            <a:r>
              <a:rPr lang="en-GB" sz="2000" dirty="0"/>
              <a:t>Some form of technology? </a:t>
            </a:r>
          </a:p>
          <a:p>
            <a:pPr>
              <a:lnSpc>
                <a:spcPct val="100000"/>
              </a:lnSpc>
              <a:spcBef>
                <a:spcPts val="0"/>
              </a:spcBef>
              <a:spcAft>
                <a:spcPts val="600"/>
              </a:spcAft>
              <a:buClr>
                <a:srgbClr val="0071F8"/>
              </a:buClr>
            </a:pPr>
            <a:r>
              <a:rPr lang="en-GB" sz="2000" dirty="0"/>
              <a:t>A Learning Support Assistant (LSA) to give support in lessons and/or a key worker?</a:t>
            </a:r>
          </a:p>
          <a:p>
            <a:pPr>
              <a:lnSpc>
                <a:spcPct val="100000"/>
              </a:lnSpc>
              <a:spcBef>
                <a:spcPts val="0"/>
              </a:spcBef>
              <a:spcAft>
                <a:spcPts val="600"/>
              </a:spcAft>
              <a:buClr>
                <a:srgbClr val="0071F8"/>
              </a:buClr>
            </a:pPr>
            <a:r>
              <a:rPr lang="en-GB" sz="2000" dirty="0"/>
              <a:t>A combination of some or all of these?</a:t>
            </a:r>
          </a:p>
          <a:p>
            <a:pPr marL="0" indent="0">
              <a:lnSpc>
                <a:spcPct val="100000"/>
              </a:lnSpc>
              <a:spcBef>
                <a:spcPts val="0"/>
              </a:spcBef>
              <a:spcAft>
                <a:spcPts val="600"/>
              </a:spcAft>
              <a:buNone/>
            </a:pPr>
            <a:endParaRPr lang="en-GB" sz="600" b="1" dirty="0">
              <a:solidFill>
                <a:srgbClr val="0071F8"/>
              </a:solidFill>
            </a:endParaRPr>
          </a:p>
          <a:p>
            <a:pPr marL="0" indent="0">
              <a:lnSpc>
                <a:spcPct val="100000"/>
              </a:lnSpc>
              <a:spcBef>
                <a:spcPts val="0"/>
              </a:spcBef>
              <a:spcAft>
                <a:spcPts val="600"/>
              </a:spcAft>
              <a:buNone/>
            </a:pPr>
            <a:r>
              <a:rPr lang="en-GB" sz="2000" b="1" dirty="0">
                <a:solidFill>
                  <a:srgbClr val="0071F8"/>
                </a:solidFill>
              </a:rPr>
              <a:t>Remember:</a:t>
            </a:r>
          </a:p>
          <a:p>
            <a:pPr>
              <a:lnSpc>
                <a:spcPct val="100000"/>
              </a:lnSpc>
              <a:spcBef>
                <a:spcPts val="0"/>
              </a:spcBef>
              <a:spcAft>
                <a:spcPts val="600"/>
              </a:spcAft>
              <a:buClr>
                <a:srgbClr val="0071F8"/>
              </a:buClr>
            </a:pPr>
            <a:r>
              <a:rPr lang="en-GB" sz="2000" dirty="0"/>
              <a:t>Providing resources in an accessible format requires planning, as learners need to have them in advance.</a:t>
            </a:r>
          </a:p>
          <a:p>
            <a:pPr>
              <a:lnSpc>
                <a:spcPct val="100000"/>
              </a:lnSpc>
              <a:spcBef>
                <a:spcPts val="0"/>
              </a:spcBef>
              <a:spcAft>
                <a:spcPts val="600"/>
              </a:spcAft>
              <a:buClr>
                <a:srgbClr val="0071F8"/>
              </a:buClr>
            </a:pPr>
            <a:r>
              <a:rPr lang="en-GB" sz="2000" dirty="0"/>
              <a:t>Assistive and everyday technology such as smart phones can substantially enhance learning and promote independence – but technology is only a solution if the young person is able/has been taught to use it independently.</a:t>
            </a:r>
          </a:p>
          <a:p>
            <a:pPr>
              <a:lnSpc>
                <a:spcPct val="100000"/>
              </a:lnSpc>
              <a:spcBef>
                <a:spcPts val="0"/>
              </a:spcBef>
              <a:spcAft>
                <a:spcPts val="600"/>
              </a:spcAft>
              <a:buClr>
                <a:srgbClr val="0071F8"/>
              </a:buClr>
            </a:pPr>
            <a:r>
              <a:rPr lang="en-GB" sz="2000" dirty="0"/>
              <a:t>A skilled LSA can be an invaluable asset, but having an adult sitting next to you can negatively impact on social interaction and encourage dependency. </a:t>
            </a:r>
          </a:p>
        </p:txBody>
      </p:sp>
      <p:sp>
        <p:nvSpPr>
          <p:cNvPr id="12" name="Title 11">
            <a:extLst>
              <a:ext uri="{FF2B5EF4-FFF2-40B4-BE49-F238E27FC236}">
                <a16:creationId xmlns="" xmlns:a16="http://schemas.microsoft.com/office/drawing/2014/main" id="{F61A5225-E442-4BB9-B546-B8D154C84AAD}"/>
              </a:ext>
            </a:extLst>
          </p:cNvPr>
          <p:cNvSpPr>
            <a:spLocks noGrp="1"/>
          </p:cNvSpPr>
          <p:nvPr>
            <p:ph type="title"/>
          </p:nvPr>
        </p:nvSpPr>
        <p:spPr>
          <a:xfrm>
            <a:off x="390939" y="636105"/>
            <a:ext cx="11454220" cy="1143000"/>
          </a:xfrm>
        </p:spPr>
        <p:txBody>
          <a:bodyPr>
            <a:normAutofit fontScale="90000"/>
          </a:bodyPr>
          <a:lstStyle/>
          <a:p>
            <a:r>
              <a:rPr lang="en-GB" sz="4000" b="1" dirty="0">
                <a:solidFill>
                  <a:srgbClr val="0071F8"/>
                </a:solidFill>
              </a:rPr>
              <a:t>Personalising programmes means:</a:t>
            </a:r>
            <a:br>
              <a:rPr lang="en-GB" sz="4000" b="1" dirty="0">
                <a:solidFill>
                  <a:srgbClr val="0071F8"/>
                </a:solidFill>
              </a:rPr>
            </a:br>
            <a:r>
              <a:rPr lang="en-GB" sz="4000" b="1" dirty="0">
                <a:solidFill>
                  <a:srgbClr val="0071F8"/>
                </a:solidFill>
              </a:rPr>
              <a:t>working out the best way to support individual learners to access learning</a:t>
            </a:r>
            <a:r>
              <a:rPr lang="en-GB" b="1" dirty="0">
                <a:solidFill>
                  <a:srgbClr val="0071F8"/>
                </a:solidFill>
              </a:rPr>
              <a:t/>
            </a:r>
            <a:br>
              <a:rPr lang="en-GB" b="1" dirty="0">
                <a:solidFill>
                  <a:srgbClr val="0071F8"/>
                </a:solidFill>
              </a:rPr>
            </a:br>
            <a:endParaRPr lang="en-GB" dirty="0"/>
          </a:p>
        </p:txBody>
      </p:sp>
    </p:spTree>
    <p:extLst>
      <p:ext uri="{BB962C8B-B14F-4D97-AF65-F5344CB8AC3E}">
        <p14:creationId xmlns="" xmlns:p14="http://schemas.microsoft.com/office/powerpoint/2010/main" val="2625919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 xmlns:a16="http://schemas.microsoft.com/office/drawing/2014/main" id="{0804C8FD-D9DC-4F9C-8549-A9A54E83687E}"/>
              </a:ext>
            </a:extLst>
          </p:cNvPr>
          <p:cNvGrpSpPr/>
          <p:nvPr/>
        </p:nvGrpSpPr>
        <p:grpSpPr>
          <a:xfrm>
            <a:off x="688009" y="334653"/>
            <a:ext cx="3654211" cy="5635487"/>
            <a:chOff x="-1440366" y="553537"/>
            <a:chExt cx="3548269" cy="5635487"/>
          </a:xfrm>
        </p:grpSpPr>
        <p:sp>
          <p:nvSpPr>
            <p:cNvPr id="4" name="Speech Bubble: Rectangle with Corners Rounded 3">
              <a:extLst>
                <a:ext uri="{FF2B5EF4-FFF2-40B4-BE49-F238E27FC236}">
                  <a16:creationId xmlns="" xmlns:a16="http://schemas.microsoft.com/office/drawing/2014/main" id="{551F6FD4-D498-4A3E-A5C5-2A5E71D62D8E}"/>
                </a:ext>
              </a:extLst>
            </p:cNvPr>
            <p:cNvSpPr/>
            <p:nvPr/>
          </p:nvSpPr>
          <p:spPr>
            <a:xfrm>
              <a:off x="-1440366" y="553537"/>
              <a:ext cx="3548269" cy="5635487"/>
            </a:xfrm>
            <a:prstGeom prst="wedgeRoundRectCallou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 xmlns:a16="http://schemas.microsoft.com/office/drawing/2014/main" id="{FA6E9F7B-0BD2-40B1-8B83-081BB494C3BC}"/>
                </a:ext>
              </a:extLst>
            </p:cNvPr>
            <p:cNvSpPr txBox="1"/>
            <p:nvPr/>
          </p:nvSpPr>
          <p:spPr>
            <a:xfrm>
              <a:off x="-1190785" y="1097480"/>
              <a:ext cx="3298688" cy="4801314"/>
            </a:xfrm>
            <a:prstGeom prst="rect">
              <a:avLst/>
            </a:prstGeom>
            <a:noFill/>
          </p:spPr>
          <p:txBody>
            <a:bodyPr wrap="square" rtlCol="0">
              <a:spAutoFit/>
            </a:bodyPr>
            <a:lstStyle/>
            <a:p>
              <a:r>
                <a:rPr lang="en-GB" dirty="0">
                  <a:solidFill>
                    <a:schemeClr val="bg1"/>
                  </a:solidFill>
                </a:rPr>
                <a:t>‘For many of our students, the support option prior to coming to college has been 1:1 support. </a:t>
              </a:r>
            </a:p>
            <a:p>
              <a:endParaRPr lang="en-GB" b="1" dirty="0">
                <a:solidFill>
                  <a:schemeClr val="bg1"/>
                </a:solidFill>
              </a:endParaRPr>
            </a:p>
            <a:p>
              <a:r>
                <a:rPr lang="en-GB" b="1" dirty="0">
                  <a:solidFill>
                    <a:schemeClr val="bg1"/>
                  </a:solidFill>
                </a:rPr>
                <a:t>But over-support can lead to dependency and social isolation</a:t>
              </a:r>
              <a:r>
                <a:rPr lang="en-GB" dirty="0">
                  <a:solidFill>
                    <a:schemeClr val="bg1"/>
                  </a:solidFill>
                </a:rPr>
                <a:t>. It is important to get the right solution. A visually impaired young person should be able to navigate around college independently and spend unstructured time with their peers.’</a:t>
              </a:r>
            </a:p>
            <a:p>
              <a:endParaRPr lang="en-GB" dirty="0">
                <a:solidFill>
                  <a:schemeClr val="bg1"/>
                </a:solidFill>
              </a:endParaRPr>
            </a:p>
            <a:p>
              <a:pPr algn="ctr"/>
              <a:r>
                <a:rPr lang="en-GB" b="1" dirty="0">
                  <a:solidFill>
                    <a:schemeClr val="bg1"/>
                  </a:solidFill>
                </a:rPr>
                <a:t>Mark Fisher, Principal</a:t>
              </a:r>
            </a:p>
            <a:p>
              <a:pPr algn="ctr"/>
              <a:r>
                <a:rPr lang="en-GB" b="1" dirty="0">
                  <a:solidFill>
                    <a:schemeClr val="bg1"/>
                  </a:solidFill>
                </a:rPr>
                <a:t>RNC</a:t>
              </a:r>
            </a:p>
          </p:txBody>
        </p:sp>
      </p:grpSp>
      <p:grpSp>
        <p:nvGrpSpPr>
          <p:cNvPr id="8" name="Group 7">
            <a:extLst>
              <a:ext uri="{FF2B5EF4-FFF2-40B4-BE49-F238E27FC236}">
                <a16:creationId xmlns="" xmlns:a16="http://schemas.microsoft.com/office/drawing/2014/main" id="{AA275432-AB36-4ADA-8A44-DD922E681752}"/>
              </a:ext>
            </a:extLst>
          </p:cNvPr>
          <p:cNvGrpSpPr/>
          <p:nvPr/>
        </p:nvGrpSpPr>
        <p:grpSpPr>
          <a:xfrm>
            <a:off x="4916760" y="-3277"/>
            <a:ext cx="6791536" cy="7263527"/>
            <a:chOff x="4120618" y="-384452"/>
            <a:chExt cx="8006080" cy="10802974"/>
          </a:xfrm>
        </p:grpSpPr>
        <p:sp>
          <p:nvSpPr>
            <p:cNvPr id="9" name="Rectangle 8">
              <a:extLst>
                <a:ext uri="{FF2B5EF4-FFF2-40B4-BE49-F238E27FC236}">
                  <a16:creationId xmlns="" xmlns:a16="http://schemas.microsoft.com/office/drawing/2014/main" id="{6875FA0A-7039-9C49-837E-2D1E0A28C46B}"/>
                </a:ext>
              </a:extLst>
            </p:cNvPr>
            <p:cNvSpPr/>
            <p:nvPr/>
          </p:nvSpPr>
          <p:spPr>
            <a:xfrm>
              <a:off x="4120618" y="4763"/>
              <a:ext cx="800608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 xmlns:a16="http://schemas.microsoft.com/office/drawing/2014/main" id="{457CB399-C581-0347-B11B-01416C088DA0}"/>
                </a:ext>
              </a:extLst>
            </p:cNvPr>
            <p:cNvSpPr txBox="1"/>
            <p:nvPr/>
          </p:nvSpPr>
          <p:spPr>
            <a:xfrm>
              <a:off x="4586890" y="-384452"/>
              <a:ext cx="7211744" cy="10802974"/>
            </a:xfrm>
            <a:prstGeom prst="rect">
              <a:avLst/>
            </a:prstGeom>
            <a:noFill/>
          </p:spPr>
          <p:txBody>
            <a:bodyPr wrap="square" rtlCol="0">
              <a:spAutoFit/>
            </a:bodyPr>
            <a:lstStyle/>
            <a:p>
              <a:endParaRPr lang="en-GB" dirty="0"/>
            </a:p>
            <a:p>
              <a:r>
                <a:rPr lang="en-GB" sz="3200" b="1" dirty="0">
                  <a:solidFill>
                    <a:srgbClr val="0071F8"/>
                  </a:solidFill>
                </a:rPr>
                <a:t>Personalising support: effective practice examples</a:t>
              </a:r>
            </a:p>
            <a:p>
              <a:endParaRPr lang="en-GB" sz="2400" b="1" dirty="0">
                <a:solidFill>
                  <a:srgbClr val="0071F8"/>
                </a:solidFill>
              </a:endParaRPr>
            </a:p>
            <a:p>
              <a:r>
                <a:rPr lang="en-GB" b="1" dirty="0"/>
                <a:t>Royal National College for the Blind (RNC)</a:t>
              </a:r>
            </a:p>
            <a:p>
              <a:r>
                <a:rPr lang="en-GB" dirty="0"/>
                <a:t>RNC provides weekly one-to-one ‘Learning for Living’ sessions where individualised pathways are identified for preparing for life after college. A specific member of staff works consistently over a period of time with the student on the skills which are most relevant to their future life. This might include money management, social interaction, emotional resilience and/or health and well-being.</a:t>
              </a:r>
            </a:p>
            <a:p>
              <a:endParaRPr lang="en-GB" b="1" dirty="0"/>
            </a:p>
            <a:p>
              <a:r>
                <a:rPr lang="en-GB" b="1" dirty="0"/>
                <a:t>Weston College</a:t>
              </a:r>
            </a:p>
            <a:p>
              <a:r>
                <a:rPr lang="en-GB" dirty="0"/>
                <a:t>Weston College has developed the role of ‘Specialist Support Instructors’, staff trained to degree level in a specific SEND such as autism. Their role is to provide specialist assessment and guidance to, and about, learners from the point of referral onwards. A key aspect of their role is providing guidance to delivery staff about how to adapt their delivery and approach to meet the learner’s needs. </a:t>
              </a:r>
            </a:p>
            <a:p>
              <a:endParaRPr lang="en-GB" dirty="0"/>
            </a:p>
            <a:p>
              <a:endParaRPr lang="en-GB" dirty="0"/>
            </a:p>
          </p:txBody>
        </p:sp>
      </p:grpSp>
    </p:spTree>
    <p:extLst>
      <p:ext uri="{BB962C8B-B14F-4D97-AF65-F5344CB8AC3E}">
        <p14:creationId xmlns="" xmlns:p14="http://schemas.microsoft.com/office/powerpoint/2010/main" val="1918317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673742-C961-4E94-A415-C5FDC3044F27}"/>
              </a:ext>
            </a:extLst>
          </p:cNvPr>
          <p:cNvSpPr>
            <a:spLocks noGrp="1"/>
          </p:cNvSpPr>
          <p:nvPr>
            <p:ph type="title"/>
          </p:nvPr>
        </p:nvSpPr>
        <p:spPr>
          <a:xfrm>
            <a:off x="386360" y="1949776"/>
            <a:ext cx="3197013" cy="3305396"/>
          </a:xfrm>
        </p:spPr>
        <p:txBody>
          <a:bodyPr anchor="t">
            <a:normAutofit fontScale="90000"/>
          </a:bodyPr>
          <a:lstStyle/>
          <a:p>
            <a:pPr algn="ctr"/>
            <a:r>
              <a:rPr lang="en-GB" sz="3100" b="1" dirty="0"/>
              <a:t>How does a successful college deliver personalised support for learners with SEND on mainstream programmes?</a:t>
            </a:r>
            <a:endParaRPr lang="en-GB" sz="3100" dirty="0"/>
          </a:p>
        </p:txBody>
      </p:sp>
      <p:sp>
        <p:nvSpPr>
          <p:cNvPr id="3" name="Content Placeholder 2">
            <a:extLst>
              <a:ext uri="{FF2B5EF4-FFF2-40B4-BE49-F238E27FC236}">
                <a16:creationId xmlns="" xmlns:a16="http://schemas.microsoft.com/office/drawing/2014/main" id="{7D5059C0-1282-44B9-9000-B70BBA20A159}"/>
              </a:ext>
            </a:extLst>
          </p:cNvPr>
          <p:cNvSpPr>
            <a:spLocks noGrp="1"/>
          </p:cNvSpPr>
          <p:nvPr>
            <p:ph idx="1"/>
          </p:nvPr>
        </p:nvSpPr>
        <p:spPr>
          <a:xfrm>
            <a:off x="4046948" y="21024"/>
            <a:ext cx="8145051" cy="6579476"/>
          </a:xfrm>
        </p:spPr>
        <p:txBody>
          <a:bodyPr anchor="t">
            <a:normAutofit fontScale="92500" lnSpcReduction="20000"/>
          </a:bodyPr>
          <a:lstStyle/>
          <a:p>
            <a:pPr marL="0" indent="0">
              <a:lnSpc>
                <a:spcPct val="110000"/>
              </a:lnSpc>
              <a:spcBef>
                <a:spcPts val="0"/>
              </a:spcBef>
              <a:buNone/>
            </a:pPr>
            <a:r>
              <a:rPr lang="en-GB" sz="3500" b="1" dirty="0">
                <a:solidFill>
                  <a:srgbClr val="0071F8"/>
                </a:solidFill>
              </a:rPr>
              <a:t>Learning from effective providers - </a:t>
            </a:r>
          </a:p>
          <a:p>
            <a:pPr marL="0" indent="0">
              <a:lnSpc>
                <a:spcPct val="110000"/>
              </a:lnSpc>
              <a:spcBef>
                <a:spcPts val="0"/>
              </a:spcBef>
              <a:spcAft>
                <a:spcPts val="600"/>
              </a:spcAft>
              <a:buNone/>
            </a:pPr>
            <a:r>
              <a:rPr lang="en-GB" sz="3500" b="1" dirty="0">
                <a:solidFill>
                  <a:srgbClr val="0071F8"/>
                </a:solidFill>
              </a:rPr>
              <a:t>North Hertfordshire College (NHC)</a:t>
            </a:r>
          </a:p>
          <a:p>
            <a:pPr marL="0" indent="0">
              <a:lnSpc>
                <a:spcPct val="120000"/>
              </a:lnSpc>
              <a:spcBef>
                <a:spcPts val="0"/>
              </a:spcBef>
              <a:spcAft>
                <a:spcPts val="600"/>
              </a:spcAft>
              <a:buNone/>
            </a:pPr>
            <a:r>
              <a:rPr lang="en-GB" sz="1800" dirty="0"/>
              <a:t>NHC is committed to using its ‘best endeavours’ to meet the needs of all its students with SEND, whether they have an EHC Plan and/or are in receipt of high needs funding or not. </a:t>
            </a:r>
          </a:p>
          <a:p>
            <a:pPr marL="0" indent="0">
              <a:lnSpc>
                <a:spcPct val="120000"/>
              </a:lnSpc>
              <a:spcBef>
                <a:spcPts val="0"/>
              </a:spcBef>
              <a:buNone/>
            </a:pPr>
            <a:r>
              <a:rPr lang="en-GB" sz="1800" dirty="0"/>
              <a:t>The Additional Learning Support department supports almost 600 students with SEND, many of whom have no EHC Plan and are not high needs-funded. Almost half these learners receive in-class support. </a:t>
            </a:r>
          </a:p>
          <a:p>
            <a:pPr marL="0" indent="0">
              <a:lnSpc>
                <a:spcPct val="120000"/>
              </a:lnSpc>
              <a:spcBef>
                <a:spcPts val="0"/>
              </a:spcBef>
              <a:buNone/>
            </a:pPr>
            <a:r>
              <a:rPr lang="en-GB" sz="1800" dirty="0"/>
              <a:t>All students with identified SEND needs receive wrap-around support, which varies depending on need. This may take the form of in-class or out-of-class support, study skills delivered by inclusion assistants, or additional functional skills sessions. Out-of-class support may be individual or small group, depending on need and purpose. </a:t>
            </a:r>
          </a:p>
          <a:p>
            <a:pPr marL="0" indent="0">
              <a:lnSpc>
                <a:spcPct val="120000"/>
              </a:lnSpc>
              <a:spcBef>
                <a:spcPts val="0"/>
              </a:spcBef>
              <a:buNone/>
            </a:pPr>
            <a:r>
              <a:rPr lang="en-GB" sz="1800" dirty="0"/>
              <a:t>All students being supported have individual support strategies, developed in partnership with the student during an interview with the support coordinator, shared with tutors and reviewed regularly.  </a:t>
            </a:r>
          </a:p>
          <a:p>
            <a:pPr marL="0" indent="0">
              <a:lnSpc>
                <a:spcPct val="120000"/>
              </a:lnSpc>
              <a:spcBef>
                <a:spcPts val="0"/>
              </a:spcBef>
              <a:buNone/>
            </a:pPr>
            <a:r>
              <a:rPr lang="en-GB" sz="1800" dirty="0"/>
              <a:t>This approach has been effective in reducing the achievement gap. Students with EHC Plans achieve at the same level as their peers; the gap for students with dyslexia has closed, and for autism is reducing.</a:t>
            </a:r>
          </a:p>
          <a:p>
            <a:pPr marL="0" indent="0">
              <a:lnSpc>
                <a:spcPct val="120000"/>
              </a:lnSpc>
              <a:spcBef>
                <a:spcPts val="0"/>
              </a:spcBef>
              <a:buNone/>
            </a:pPr>
            <a:r>
              <a:rPr lang="en-GB" sz="1800" dirty="0"/>
              <a:t>The department works in partnership with student services who provide personal, social and emotional support. Some students, for example, see a support coach on a weekly basis. </a:t>
            </a:r>
            <a:endParaRPr lang="en-GB" sz="1100" dirty="0"/>
          </a:p>
        </p:txBody>
      </p:sp>
      <p:sp>
        <p:nvSpPr>
          <p:cNvPr id="5" name="Speech Bubble: Rectangle 4">
            <a:extLst>
              <a:ext uri="{FF2B5EF4-FFF2-40B4-BE49-F238E27FC236}">
                <a16:creationId xmlns="" xmlns:a16="http://schemas.microsoft.com/office/drawing/2014/main" id="{22F79EDC-6421-4421-9AB2-D1320B6DBC48}"/>
              </a:ext>
            </a:extLst>
          </p:cNvPr>
          <p:cNvSpPr/>
          <p:nvPr/>
        </p:nvSpPr>
        <p:spPr>
          <a:xfrm>
            <a:off x="212557" y="98245"/>
            <a:ext cx="3544618" cy="6127533"/>
          </a:xfrm>
          <a:prstGeom prst="wedgeRectCallou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i="1" dirty="0"/>
              <a:t>‘Leaders, managers and teachers ensure that each element of a learner’s programme meets their often individual, diverse and complex requirements. Most learners make excellent progress towards realising their independence and achievement of relevant qualifications and skills. As a result, almost all learners achieve their intended outcomes and qualifications. The few learners following mainstream qualifications benefit from </a:t>
            </a:r>
          </a:p>
          <a:p>
            <a:r>
              <a:rPr lang="en-GB" i="1" dirty="0"/>
              <a:t>exceptional support and achieve as well as their peers</a:t>
            </a:r>
            <a:r>
              <a:rPr lang="en-GB" dirty="0"/>
              <a:t>.’</a:t>
            </a:r>
          </a:p>
          <a:p>
            <a:r>
              <a:rPr lang="en-GB" dirty="0"/>
              <a:t> </a:t>
            </a:r>
          </a:p>
          <a:p>
            <a:r>
              <a:rPr lang="en-GB" sz="1600" dirty="0"/>
              <a:t>Extract from the section on ‘Provision for Learners with High Needs’ in the inspection report for NHC, judged outstanding in November 2017.</a:t>
            </a:r>
          </a:p>
        </p:txBody>
      </p:sp>
      <p:grpSp>
        <p:nvGrpSpPr>
          <p:cNvPr id="18" name="Group 17">
            <a:extLst>
              <a:ext uri="{FF2B5EF4-FFF2-40B4-BE49-F238E27FC236}">
                <a16:creationId xmlns="" xmlns:a16="http://schemas.microsoft.com/office/drawing/2014/main" id="{35B26E9E-3F3A-45C3-B899-6F326453C636}"/>
              </a:ext>
            </a:extLst>
          </p:cNvPr>
          <p:cNvGrpSpPr/>
          <p:nvPr/>
        </p:nvGrpSpPr>
        <p:grpSpPr>
          <a:xfrm>
            <a:off x="4046948" y="1019507"/>
            <a:ext cx="8092966" cy="5717628"/>
            <a:chOff x="1913776" y="1120926"/>
            <a:chExt cx="10003241" cy="12231606"/>
          </a:xfrm>
          <a:solidFill>
            <a:schemeClr val="bg1"/>
          </a:solidFill>
        </p:grpSpPr>
        <p:sp>
          <p:nvSpPr>
            <p:cNvPr id="7" name="Rectangle 6">
              <a:extLst>
                <a:ext uri="{FF2B5EF4-FFF2-40B4-BE49-F238E27FC236}">
                  <a16:creationId xmlns="" xmlns:a16="http://schemas.microsoft.com/office/drawing/2014/main" id="{09D51052-BBCF-4D06-A2A5-C58458D0321F}"/>
                </a:ext>
              </a:extLst>
            </p:cNvPr>
            <p:cNvSpPr/>
            <p:nvPr/>
          </p:nvSpPr>
          <p:spPr>
            <a:xfrm>
              <a:off x="1926768" y="1120926"/>
              <a:ext cx="9990249" cy="1223160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a:extLst>
                <a:ext uri="{FF2B5EF4-FFF2-40B4-BE49-F238E27FC236}">
                  <a16:creationId xmlns="" xmlns:a16="http://schemas.microsoft.com/office/drawing/2014/main" id="{56AC9E7D-D03D-4B01-A785-4555E5416953}"/>
                </a:ext>
              </a:extLst>
            </p:cNvPr>
            <p:cNvGrpSpPr/>
            <p:nvPr/>
          </p:nvGrpSpPr>
          <p:grpSpPr>
            <a:xfrm>
              <a:off x="1913776" y="2431827"/>
              <a:ext cx="8006421" cy="10898625"/>
              <a:chOff x="-1241076" y="721861"/>
              <a:chExt cx="8006421" cy="10898625"/>
            </a:xfrm>
            <a:grpFill/>
          </p:grpSpPr>
          <p:sp>
            <p:nvSpPr>
              <p:cNvPr id="15" name="Rectangle 14">
                <a:extLst>
                  <a:ext uri="{FF2B5EF4-FFF2-40B4-BE49-F238E27FC236}">
                    <a16:creationId xmlns="" xmlns:a16="http://schemas.microsoft.com/office/drawing/2014/main" id="{E877D7B5-0322-490D-A87A-60CD0491A491}"/>
                  </a:ext>
                </a:extLst>
              </p:cNvPr>
              <p:cNvSpPr/>
              <p:nvPr/>
            </p:nvSpPr>
            <p:spPr>
              <a:xfrm>
                <a:off x="-1241076" y="7213318"/>
                <a:ext cx="7470223" cy="440716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 name="Picture 15">
                <a:extLst>
                  <a:ext uri="{FF2B5EF4-FFF2-40B4-BE49-F238E27FC236}">
                    <a16:creationId xmlns="" xmlns:a16="http://schemas.microsoft.com/office/drawing/2014/main" id="{F8C81DA7-8F6A-4F3C-A6A2-A8FB915BC7F3}"/>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9900" y="721861"/>
                <a:ext cx="6785245" cy="8806215"/>
              </a:xfrm>
              <a:prstGeom prst="rect">
                <a:avLst/>
              </a:prstGeom>
              <a:grpFill/>
            </p:spPr>
          </p:pic>
          <p:sp>
            <p:nvSpPr>
              <p:cNvPr id="17" name="TextBox 16">
                <a:extLst>
                  <a:ext uri="{FF2B5EF4-FFF2-40B4-BE49-F238E27FC236}">
                    <a16:creationId xmlns="" xmlns:a16="http://schemas.microsoft.com/office/drawing/2014/main" id="{44FB783F-8048-4D3D-B4F8-15E9E90C3EA7}"/>
                  </a:ext>
                </a:extLst>
              </p:cNvPr>
              <p:cNvSpPr txBox="1"/>
              <p:nvPr/>
            </p:nvSpPr>
            <p:spPr>
              <a:xfrm>
                <a:off x="3851485" y="4865368"/>
                <a:ext cx="2234491" cy="3297330"/>
              </a:xfrm>
              <a:prstGeom prst="rect">
                <a:avLst/>
              </a:prstGeom>
              <a:grpFill/>
            </p:spPr>
            <p:txBody>
              <a:bodyPr wrap="square" rtlCol="0">
                <a:spAutoFit/>
              </a:bodyPr>
              <a:lstStyle/>
              <a:p>
                <a:r>
                  <a:rPr lang="en-GB" sz="1600" dirty="0"/>
                  <a:t>Click </a:t>
                </a:r>
                <a:r>
                  <a:rPr lang="en-GB" sz="1600" u="sng" dirty="0">
                    <a:hlinkClick r:id="rId3"/>
                  </a:rPr>
                  <a:t>here</a:t>
                </a:r>
                <a:r>
                  <a:rPr lang="en-GB" sz="1600" dirty="0"/>
                  <a:t> to see an example of the support plan used by NHC for its mainstream learners.</a:t>
                </a:r>
              </a:p>
            </p:txBody>
          </p:sp>
        </p:grpSp>
      </p:grpSp>
    </p:spTree>
    <p:extLst>
      <p:ext uri="{BB962C8B-B14F-4D97-AF65-F5344CB8AC3E}">
        <p14:creationId xmlns="" xmlns:p14="http://schemas.microsoft.com/office/powerpoint/2010/main" val="224980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D5059C0-1282-44B9-9000-B70BBA20A159}"/>
              </a:ext>
            </a:extLst>
          </p:cNvPr>
          <p:cNvSpPr>
            <a:spLocks noGrp="1"/>
          </p:cNvSpPr>
          <p:nvPr>
            <p:ph idx="1"/>
          </p:nvPr>
        </p:nvSpPr>
        <p:spPr>
          <a:xfrm>
            <a:off x="223519" y="1589723"/>
            <a:ext cx="11744960" cy="5115877"/>
          </a:xfrm>
        </p:spPr>
        <p:txBody>
          <a:bodyPr anchor="ctr">
            <a:normAutofit/>
          </a:bodyPr>
          <a:lstStyle/>
          <a:p>
            <a:pPr marL="0" indent="0">
              <a:buNone/>
            </a:pPr>
            <a:r>
              <a:rPr lang="en-GB" sz="2000" b="1" dirty="0"/>
              <a:t>You will need to be flexible in your approach to recognising the achievements of young people with SEND. Options include</a:t>
            </a:r>
          </a:p>
          <a:p>
            <a:pPr marL="0" indent="0">
              <a:buNone/>
            </a:pPr>
            <a:endParaRPr lang="en-GB" sz="2000" b="1" dirty="0"/>
          </a:p>
          <a:p>
            <a:r>
              <a:rPr lang="en-GB" sz="2000" dirty="0"/>
              <a:t>A fully accredited study programme, with access arrangements as appropriate to the individual</a:t>
            </a:r>
          </a:p>
          <a:p>
            <a:r>
              <a:rPr lang="en-GB" sz="2000" dirty="0"/>
              <a:t>A study programme which combines both qualifications and non-accredited learning of personal and social skills, related to the achievement of the young person long term goals</a:t>
            </a:r>
          </a:p>
          <a:p>
            <a:r>
              <a:rPr lang="en-GB" sz="2000" dirty="0"/>
              <a:t>Careful selection of the accreditation used to maximise an individual's chance of success, with close consideration of assessment methodology – for example, a qualification which requires a young person with autism to undertake a group presentation might not be the best choice</a:t>
            </a:r>
          </a:p>
          <a:p>
            <a:r>
              <a:rPr lang="en-GB" sz="2000" dirty="0"/>
              <a:t>Using related qualifications of varying sizes (e.g. a Certificate and a Diploma) for different learners within a group and choosing modules relevant to needs and interests</a:t>
            </a:r>
          </a:p>
          <a:p>
            <a:r>
              <a:rPr lang="en-GB" sz="2000" dirty="0"/>
              <a:t>A non-accredited study programme where progress is planned, tracked and recorded using a quality assurance process such as RARPA (Recognising and Recording Progress and Achievement).</a:t>
            </a:r>
            <a:endParaRPr lang="en-GB" sz="1500" dirty="0"/>
          </a:p>
        </p:txBody>
      </p:sp>
      <p:sp>
        <p:nvSpPr>
          <p:cNvPr id="13" name="Title 12">
            <a:extLst>
              <a:ext uri="{FF2B5EF4-FFF2-40B4-BE49-F238E27FC236}">
                <a16:creationId xmlns="" xmlns:a16="http://schemas.microsoft.com/office/drawing/2014/main" id="{A4E83E51-7146-4BBC-86E6-944147DF900A}"/>
              </a:ext>
            </a:extLst>
          </p:cNvPr>
          <p:cNvSpPr>
            <a:spLocks noGrp="1"/>
          </p:cNvSpPr>
          <p:nvPr>
            <p:ph type="title"/>
          </p:nvPr>
        </p:nvSpPr>
        <p:spPr>
          <a:xfrm>
            <a:off x="223519" y="552394"/>
            <a:ext cx="11395324" cy="1325563"/>
          </a:xfrm>
        </p:spPr>
        <p:txBody>
          <a:bodyPr>
            <a:normAutofit fontScale="90000"/>
          </a:bodyPr>
          <a:lstStyle/>
          <a:p>
            <a:r>
              <a:rPr lang="en-GB" sz="4000" b="1" dirty="0">
                <a:solidFill>
                  <a:srgbClr val="0071F8"/>
                </a:solidFill>
              </a:rPr>
              <a:t>Personalising programmes means: </a:t>
            </a:r>
            <a:br>
              <a:rPr lang="en-GB" sz="4000" b="1" dirty="0">
                <a:solidFill>
                  <a:srgbClr val="0071F8"/>
                </a:solidFill>
              </a:rPr>
            </a:br>
            <a:r>
              <a:rPr lang="en-GB" sz="4000" b="1" dirty="0">
                <a:solidFill>
                  <a:srgbClr val="0071F8"/>
                </a:solidFill>
              </a:rPr>
              <a:t>choosing the best way to recognise each learner’s achievements</a:t>
            </a:r>
            <a:r>
              <a:rPr lang="en-GB" b="1" dirty="0">
                <a:solidFill>
                  <a:srgbClr val="0071F8"/>
                </a:solidFill>
              </a:rPr>
              <a:t/>
            </a:r>
            <a:br>
              <a:rPr lang="en-GB" b="1" dirty="0">
                <a:solidFill>
                  <a:srgbClr val="0071F8"/>
                </a:solidFill>
              </a:rPr>
            </a:br>
            <a:endParaRPr lang="en-GB" dirty="0"/>
          </a:p>
        </p:txBody>
      </p:sp>
    </p:spTree>
    <p:extLst>
      <p:ext uri="{BB962C8B-B14F-4D97-AF65-F5344CB8AC3E}">
        <p14:creationId xmlns="" xmlns:p14="http://schemas.microsoft.com/office/powerpoint/2010/main" val="695343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 xmlns:a16="http://schemas.microsoft.com/office/drawing/2014/main" id="{A04800FB-28AB-4E37-9006-DEECE5D2E112}"/>
              </a:ext>
            </a:extLst>
          </p:cNvPr>
          <p:cNvPicPr>
            <a:picLocks noChangeAspect="1"/>
          </p:cNvPicPr>
          <p:nvPr/>
        </p:nvPicPr>
        <p:blipFill>
          <a:blip r:embed="rId3" cstate="print">
            <a:extLst>
              <a:ext uri="{28A0092B-C50C-407E-A947-70E740481C1C}">
                <a14:useLocalDpi xmlns="" xmlns:a14="http://schemas.microsoft.com/office/drawing/2010/main" val="0"/>
              </a:ext>
              <a:ext uri="{96DAC541-7B7A-43D3-8B79-37D633B846F1}">
                <asvg:svgBlip xmlns="" xmlns:asvg="http://schemas.microsoft.com/office/drawing/2016/SVG/main" r:embed="rId4"/>
              </a:ext>
            </a:extLst>
          </a:blip>
          <a:stretch>
            <a:fillRect/>
          </a:stretch>
        </p:blipFill>
        <p:spPr>
          <a:xfrm>
            <a:off x="1574801" y="1137603"/>
            <a:ext cx="914400" cy="914400"/>
          </a:xfrm>
          <a:prstGeom prst="rect">
            <a:avLst/>
          </a:prstGeom>
        </p:spPr>
      </p:pic>
      <p:sp>
        <p:nvSpPr>
          <p:cNvPr id="2" name="Title 1">
            <a:extLst>
              <a:ext uri="{FF2B5EF4-FFF2-40B4-BE49-F238E27FC236}">
                <a16:creationId xmlns="" xmlns:a16="http://schemas.microsoft.com/office/drawing/2014/main" id="{7C673742-C961-4E94-A415-C5FDC3044F27}"/>
              </a:ext>
            </a:extLst>
          </p:cNvPr>
          <p:cNvSpPr>
            <a:spLocks noGrp="1"/>
          </p:cNvSpPr>
          <p:nvPr>
            <p:ph type="title"/>
          </p:nvPr>
        </p:nvSpPr>
        <p:spPr>
          <a:xfrm>
            <a:off x="433495" y="3433763"/>
            <a:ext cx="3197013" cy="2743200"/>
          </a:xfrm>
        </p:spPr>
        <p:txBody>
          <a:bodyPr anchor="t">
            <a:normAutofit/>
          </a:bodyPr>
          <a:lstStyle/>
          <a:p>
            <a:pPr algn="ctr"/>
            <a:r>
              <a:rPr lang="en-GB" sz="3100" b="1" dirty="0"/>
              <a:t>What can you do to personalise</a:t>
            </a:r>
            <a:br>
              <a:rPr lang="en-GB" sz="3100" b="1" dirty="0"/>
            </a:br>
            <a:r>
              <a:rPr lang="en-GB" sz="3100" b="1" dirty="0"/>
              <a:t>a study programme for the individual?</a:t>
            </a:r>
            <a:endParaRPr lang="en-GB" sz="3100" dirty="0"/>
          </a:p>
        </p:txBody>
      </p:sp>
      <p:grpSp>
        <p:nvGrpSpPr>
          <p:cNvPr id="6" name="Group 5">
            <a:extLst>
              <a:ext uri="{FF2B5EF4-FFF2-40B4-BE49-F238E27FC236}">
                <a16:creationId xmlns="" xmlns:a16="http://schemas.microsoft.com/office/drawing/2014/main" id="{1C2DA6DE-D83B-4201-98DD-7D8051D9EE72}"/>
              </a:ext>
            </a:extLst>
          </p:cNvPr>
          <p:cNvGrpSpPr/>
          <p:nvPr/>
        </p:nvGrpSpPr>
        <p:grpSpPr>
          <a:xfrm>
            <a:off x="169682" y="152400"/>
            <a:ext cx="3327662" cy="6624321"/>
            <a:chOff x="169682" y="329938"/>
            <a:chExt cx="3327662" cy="6450252"/>
          </a:xfrm>
        </p:grpSpPr>
        <p:sp>
          <p:nvSpPr>
            <p:cNvPr id="9" name="Rectangle 8">
              <a:extLst>
                <a:ext uri="{FF2B5EF4-FFF2-40B4-BE49-F238E27FC236}">
                  <a16:creationId xmlns="" xmlns:a16="http://schemas.microsoft.com/office/drawing/2014/main" id="{20B19340-D971-43B1-9622-0A21BC674963}"/>
                </a:ext>
              </a:extLst>
            </p:cNvPr>
            <p:cNvSpPr/>
            <p:nvPr/>
          </p:nvSpPr>
          <p:spPr>
            <a:xfrm>
              <a:off x="169682" y="329938"/>
              <a:ext cx="3327662" cy="645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a:extLst>
                <a:ext uri="{FF2B5EF4-FFF2-40B4-BE49-F238E27FC236}">
                  <a16:creationId xmlns="" xmlns:a16="http://schemas.microsoft.com/office/drawing/2014/main" id="{42A73E55-AADC-4FE6-9695-66BAFB8495BB}"/>
                </a:ext>
              </a:extLst>
            </p:cNvPr>
            <p:cNvSpPr txBox="1"/>
            <p:nvPr/>
          </p:nvSpPr>
          <p:spPr>
            <a:xfrm>
              <a:off x="282526" y="546755"/>
              <a:ext cx="3133120" cy="389596"/>
            </a:xfrm>
            <a:prstGeom prst="rect">
              <a:avLst/>
            </a:prstGeom>
            <a:solidFill>
              <a:schemeClr val="bg1"/>
            </a:solidFill>
          </p:spPr>
          <p:txBody>
            <a:bodyPr wrap="square" rtlCol="0">
              <a:spAutoFit/>
            </a:bodyPr>
            <a:lstStyle/>
            <a:p>
              <a:endParaRPr lang="en-GB" sz="2000" dirty="0"/>
            </a:p>
          </p:txBody>
        </p:sp>
      </p:grpSp>
      <p:grpSp>
        <p:nvGrpSpPr>
          <p:cNvPr id="12" name="Group 11">
            <a:extLst>
              <a:ext uri="{FF2B5EF4-FFF2-40B4-BE49-F238E27FC236}">
                <a16:creationId xmlns="" xmlns:a16="http://schemas.microsoft.com/office/drawing/2014/main" id="{28651CE0-3F2D-4FF7-925E-75DF78136256}"/>
              </a:ext>
            </a:extLst>
          </p:cNvPr>
          <p:cNvGrpSpPr/>
          <p:nvPr/>
        </p:nvGrpSpPr>
        <p:grpSpPr>
          <a:xfrm>
            <a:off x="169682" y="258417"/>
            <a:ext cx="11852635" cy="6447183"/>
            <a:chOff x="3687207" y="9424"/>
            <a:chExt cx="8652480" cy="8835390"/>
          </a:xfrm>
        </p:grpSpPr>
        <p:sp>
          <p:nvSpPr>
            <p:cNvPr id="13" name="Rectangle 12">
              <a:extLst>
                <a:ext uri="{FF2B5EF4-FFF2-40B4-BE49-F238E27FC236}">
                  <a16:creationId xmlns="" xmlns:a16="http://schemas.microsoft.com/office/drawing/2014/main" id="{4055E51C-6B5A-47E0-84FA-7023C60C8C5B}"/>
                </a:ext>
              </a:extLst>
            </p:cNvPr>
            <p:cNvSpPr/>
            <p:nvPr/>
          </p:nvSpPr>
          <p:spPr>
            <a:xfrm>
              <a:off x="3687207" y="9424"/>
              <a:ext cx="8652480" cy="8835390"/>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a:extLst>
                <a:ext uri="{FF2B5EF4-FFF2-40B4-BE49-F238E27FC236}">
                  <a16:creationId xmlns="" xmlns:a16="http://schemas.microsoft.com/office/drawing/2014/main" id="{987CE9B0-F8FA-491C-9374-D060391DB878}"/>
                </a:ext>
              </a:extLst>
            </p:cNvPr>
            <p:cNvSpPr txBox="1"/>
            <p:nvPr/>
          </p:nvSpPr>
          <p:spPr>
            <a:xfrm>
              <a:off x="4058777" y="593890"/>
              <a:ext cx="7935148" cy="7470537"/>
            </a:xfrm>
            <a:prstGeom prst="rect">
              <a:avLst/>
            </a:prstGeom>
            <a:noFill/>
          </p:spPr>
          <p:txBody>
            <a:bodyPr wrap="square" rtlCol="0">
              <a:spAutoFit/>
            </a:bodyPr>
            <a:lstStyle/>
            <a:p>
              <a:r>
                <a:rPr lang="en-GB" sz="2800" dirty="0">
                  <a:solidFill>
                    <a:schemeClr val="bg1"/>
                  </a:solidFill>
                </a:rPr>
                <a:t>Study programmes for learners with SEND </a:t>
              </a:r>
              <a:r>
                <a:rPr lang="en-GB" sz="2800" u="sng" dirty="0">
                  <a:solidFill>
                    <a:schemeClr val="bg1"/>
                  </a:solidFill>
                </a:rPr>
                <a:t>do not</a:t>
              </a:r>
              <a:r>
                <a:rPr lang="en-GB" sz="2800" dirty="0">
                  <a:solidFill>
                    <a:schemeClr val="bg1"/>
                  </a:solidFill>
                </a:rPr>
                <a:t> have to include qualifications.</a:t>
              </a:r>
              <a:r>
                <a:rPr lang="en-GB" sz="2800" dirty="0"/>
                <a:t> </a:t>
              </a:r>
            </a:p>
            <a:p>
              <a:endParaRPr lang="en-GB" sz="2800" dirty="0"/>
            </a:p>
            <a:p>
              <a:r>
                <a:rPr lang="en-GB" sz="2800" dirty="0">
                  <a:solidFill>
                    <a:schemeClr val="bg1"/>
                  </a:solidFill>
                </a:rPr>
                <a:t>For learners with more individualised needs, where qualifications are not entry requirements for the next stage of their learning or a particular job, then the demands of external accreditation may actually be a </a:t>
              </a:r>
              <a:r>
                <a:rPr lang="en-GB" sz="2800" b="1" dirty="0">
                  <a:solidFill>
                    <a:schemeClr val="bg1"/>
                  </a:solidFill>
                </a:rPr>
                <a:t>barrier</a:t>
              </a:r>
              <a:r>
                <a:rPr lang="en-GB" sz="2800" dirty="0">
                  <a:solidFill>
                    <a:schemeClr val="bg1"/>
                  </a:solidFill>
                </a:rPr>
                <a:t> to personalisation.</a:t>
              </a:r>
            </a:p>
            <a:p>
              <a:endParaRPr lang="en-GB" sz="2800" dirty="0">
                <a:solidFill>
                  <a:schemeClr val="bg1"/>
                </a:solidFill>
              </a:endParaRPr>
            </a:p>
            <a:p>
              <a:pPr lvl="0"/>
              <a:r>
                <a:rPr lang="en-US" sz="2800" dirty="0">
                  <a:solidFill>
                    <a:schemeClr val="bg1"/>
                  </a:solidFill>
                </a:rPr>
                <a:t>While achieving accreditation can give learners a sense of self-worth, there</a:t>
              </a:r>
              <a:r>
                <a:rPr lang="en-GB" sz="2800" dirty="0">
                  <a:solidFill>
                    <a:schemeClr val="bg1"/>
                  </a:solidFill>
                </a:rPr>
                <a:t> are also other ways of recognising and celebrating achievement such as an internal certificate and/or a celebration of achievement event.</a:t>
              </a:r>
            </a:p>
          </p:txBody>
        </p:sp>
      </p:grpSp>
    </p:spTree>
    <p:extLst>
      <p:ext uri="{BB962C8B-B14F-4D97-AF65-F5344CB8AC3E}">
        <p14:creationId xmlns="" xmlns:p14="http://schemas.microsoft.com/office/powerpoint/2010/main" val="3810576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AF383307-FC8C-4B98-AA15-BCB87DEB3A93}"/>
              </a:ext>
            </a:extLst>
          </p:cNvPr>
          <p:cNvSpPr/>
          <p:nvPr/>
        </p:nvSpPr>
        <p:spPr>
          <a:xfrm>
            <a:off x="4035213" y="264160"/>
            <a:ext cx="8005762" cy="6329680"/>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 xmlns:a16="http://schemas.microsoft.com/office/drawing/2014/main" id="{9228323D-6DE6-4EAF-B841-28FFCFBFDCCA}"/>
              </a:ext>
            </a:extLst>
          </p:cNvPr>
          <p:cNvSpPr txBox="1"/>
          <p:nvPr/>
        </p:nvSpPr>
        <p:spPr>
          <a:xfrm>
            <a:off x="396742" y="2022899"/>
            <a:ext cx="3521714" cy="2308324"/>
          </a:xfrm>
          <a:prstGeom prst="rect">
            <a:avLst/>
          </a:prstGeom>
          <a:noFill/>
        </p:spPr>
        <p:txBody>
          <a:bodyPr wrap="square" rtlCol="0">
            <a:spAutoFit/>
          </a:bodyPr>
          <a:lstStyle/>
          <a:p>
            <a:r>
              <a:rPr lang="en-GB" sz="3600" b="1" dirty="0">
                <a:solidFill>
                  <a:srgbClr val="0071F8"/>
                </a:solidFill>
              </a:rPr>
              <a:t>When might accreditation </a:t>
            </a:r>
            <a:r>
              <a:rPr lang="en-GB" sz="3600" b="1" i="1" dirty="0">
                <a:solidFill>
                  <a:srgbClr val="0071F8"/>
                </a:solidFill>
              </a:rPr>
              <a:t>not</a:t>
            </a:r>
            <a:r>
              <a:rPr lang="en-GB" sz="3600" b="1" dirty="0">
                <a:solidFill>
                  <a:srgbClr val="0071F8"/>
                </a:solidFill>
              </a:rPr>
              <a:t> be right for an individual?</a:t>
            </a:r>
          </a:p>
        </p:txBody>
      </p:sp>
      <p:pic>
        <p:nvPicPr>
          <p:cNvPr id="17" name="Picture 16">
            <a:extLst>
              <a:ext uri="{FF2B5EF4-FFF2-40B4-BE49-F238E27FC236}">
                <a16:creationId xmlns="" xmlns:a16="http://schemas.microsoft.com/office/drawing/2014/main" id="{BF489AD6-4CC5-42E3-8D07-C6661CF91B63}"/>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250269" y="1381539"/>
            <a:ext cx="5733040" cy="4610475"/>
          </a:xfrm>
          <a:prstGeom prst="rect">
            <a:avLst/>
          </a:prstGeom>
        </p:spPr>
      </p:pic>
      <p:sp>
        <p:nvSpPr>
          <p:cNvPr id="18" name="TextBox 17">
            <a:extLst>
              <a:ext uri="{FF2B5EF4-FFF2-40B4-BE49-F238E27FC236}">
                <a16:creationId xmlns="" xmlns:a16="http://schemas.microsoft.com/office/drawing/2014/main" id="{E9F97E02-90B8-490F-B135-29525B0CD064}"/>
              </a:ext>
            </a:extLst>
          </p:cNvPr>
          <p:cNvSpPr txBox="1"/>
          <p:nvPr/>
        </p:nvSpPr>
        <p:spPr>
          <a:xfrm>
            <a:off x="8736497" y="3995530"/>
            <a:ext cx="1580321" cy="923330"/>
          </a:xfrm>
          <a:prstGeom prst="rect">
            <a:avLst/>
          </a:prstGeom>
          <a:noFill/>
        </p:spPr>
        <p:txBody>
          <a:bodyPr wrap="square" rtlCol="0">
            <a:spAutoFit/>
          </a:bodyPr>
          <a:lstStyle/>
          <a:p>
            <a:pPr algn="ctr"/>
            <a:r>
              <a:rPr lang="en-GB" dirty="0"/>
              <a:t>Click </a:t>
            </a:r>
            <a:r>
              <a:rPr lang="en-GB" u="sng" dirty="0"/>
              <a:t>here</a:t>
            </a:r>
            <a:r>
              <a:rPr lang="en-GB" dirty="0"/>
              <a:t> for some suggestions</a:t>
            </a:r>
          </a:p>
        </p:txBody>
      </p:sp>
    </p:spTree>
    <p:extLst>
      <p:ext uri="{BB962C8B-B14F-4D97-AF65-F5344CB8AC3E}">
        <p14:creationId xmlns="" xmlns:p14="http://schemas.microsoft.com/office/powerpoint/2010/main" val="1544345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87C74F-F590-4426-A1C4-2B1F67004B0F}"/>
              </a:ext>
            </a:extLst>
          </p:cNvPr>
          <p:cNvSpPr>
            <a:spLocks noGrp="1"/>
          </p:cNvSpPr>
          <p:nvPr>
            <p:ph type="title"/>
          </p:nvPr>
        </p:nvSpPr>
        <p:spPr>
          <a:xfrm>
            <a:off x="319586" y="196566"/>
            <a:ext cx="10515600" cy="1066800"/>
          </a:xfrm>
        </p:spPr>
        <p:txBody>
          <a:bodyPr>
            <a:normAutofit fontScale="90000"/>
          </a:bodyPr>
          <a:lstStyle/>
          <a:p>
            <a:r>
              <a:rPr lang="en-GB" b="1"/>
              <a:t/>
            </a:r>
            <a:br>
              <a:rPr lang="en-GB" b="1"/>
            </a:br>
            <a:r>
              <a:rPr lang="en-GB" b="1">
                <a:latin typeface="Arial" panose="020B0604020202020204" pitchFamily="34" charset="0"/>
                <a:cs typeface="Arial" panose="020B0604020202020204" pitchFamily="34" charset="0"/>
              </a:rPr>
              <a:t>About this self-guided learning module</a:t>
            </a:r>
            <a:r>
              <a:rPr lang="en-GB"/>
              <a:t/>
            </a:r>
            <a:br>
              <a:rPr lang="en-GB"/>
            </a:br>
            <a:endParaRPr lang="en-GB"/>
          </a:p>
        </p:txBody>
      </p:sp>
      <p:sp>
        <p:nvSpPr>
          <p:cNvPr id="3" name="Content Placeholder 2">
            <a:extLst>
              <a:ext uri="{FF2B5EF4-FFF2-40B4-BE49-F238E27FC236}">
                <a16:creationId xmlns="" xmlns:a16="http://schemas.microsoft.com/office/drawing/2014/main" id="{5137ED31-C481-428E-A10F-2FB4F9B2FAC8}"/>
              </a:ext>
            </a:extLst>
          </p:cNvPr>
          <p:cNvSpPr>
            <a:spLocks noGrp="1"/>
          </p:cNvSpPr>
          <p:nvPr>
            <p:ph idx="1"/>
          </p:nvPr>
        </p:nvSpPr>
        <p:spPr>
          <a:xfrm>
            <a:off x="344303" y="1343736"/>
            <a:ext cx="11542143" cy="5003800"/>
          </a:xfrm>
        </p:spPr>
        <p:txBody>
          <a:bodyPr>
            <a:normAutofit fontScale="47500" lnSpcReduction="20000"/>
          </a:bodyPr>
          <a:lstStyle/>
          <a:p>
            <a:pPr>
              <a:lnSpc>
                <a:spcPct val="120000"/>
              </a:lnSpc>
              <a:spcBef>
                <a:spcPts val="0"/>
              </a:spcBef>
              <a:spcAft>
                <a:spcPts val="600"/>
              </a:spcAft>
            </a:pPr>
            <a:r>
              <a:rPr lang="en-GB" sz="4200" dirty="0">
                <a:latin typeface="Arial" panose="020B0604020202020204" pitchFamily="34" charset="0"/>
                <a:cs typeface="Arial" panose="020B0604020202020204" pitchFamily="34" charset="0"/>
              </a:rPr>
              <a:t>This module provides information, examples of effective practice and resources to help you deliver effective personalised study programmes that support young people with SEND to achieve positive life outcomes.</a:t>
            </a:r>
          </a:p>
          <a:p>
            <a:pPr>
              <a:lnSpc>
                <a:spcPct val="120000"/>
              </a:lnSpc>
              <a:spcBef>
                <a:spcPts val="0"/>
              </a:spcBef>
              <a:spcAft>
                <a:spcPts val="600"/>
              </a:spcAft>
            </a:pPr>
            <a:r>
              <a:rPr lang="en-GB" sz="4200" dirty="0">
                <a:latin typeface="Arial" panose="020B0604020202020204" pitchFamily="34" charset="0"/>
                <a:cs typeface="Arial" panose="020B0604020202020204" pitchFamily="34" charset="0"/>
              </a:rPr>
              <a:t>It encourages you to reflect on your own practice and use the information provided to improve study programmes within your organisation.</a:t>
            </a:r>
          </a:p>
          <a:p>
            <a:pPr>
              <a:lnSpc>
                <a:spcPct val="120000"/>
              </a:lnSpc>
              <a:spcBef>
                <a:spcPts val="0"/>
              </a:spcBef>
              <a:spcAft>
                <a:spcPts val="600"/>
              </a:spcAft>
            </a:pPr>
            <a:r>
              <a:rPr lang="en-GB" sz="4200" dirty="0">
                <a:latin typeface="Arial" panose="020B0604020202020204" pitchFamily="34" charset="0"/>
                <a:cs typeface="Arial" panose="020B0604020202020204" pitchFamily="34" charset="0"/>
              </a:rPr>
              <a:t>This module is relevant for providers working with all learners with SEND whether in discrete or mainstream provision, and with or without an Education Health and Care (EHC) Plan.</a:t>
            </a:r>
          </a:p>
          <a:p>
            <a:pPr>
              <a:lnSpc>
                <a:spcPct val="120000"/>
              </a:lnSpc>
              <a:spcBef>
                <a:spcPts val="0"/>
              </a:spcBef>
              <a:spcAft>
                <a:spcPts val="600"/>
              </a:spcAft>
            </a:pPr>
            <a:r>
              <a:rPr lang="en-GB" sz="4200" dirty="0">
                <a:latin typeface="Arial" panose="020B0604020202020204" pitchFamily="34" charset="0"/>
                <a:cs typeface="Arial" panose="020B0604020202020204" pitchFamily="34" charset="0"/>
              </a:rPr>
              <a:t>The module signposts you to a number of web-based resources, so you will benefit from internet access.</a:t>
            </a:r>
          </a:p>
          <a:p>
            <a:pPr>
              <a:lnSpc>
                <a:spcPct val="120000"/>
              </a:lnSpc>
              <a:spcBef>
                <a:spcPts val="0"/>
              </a:spcBef>
              <a:spcAft>
                <a:spcPts val="600"/>
              </a:spcAft>
            </a:pPr>
            <a:r>
              <a:rPr lang="en-GB" sz="4200" dirty="0">
                <a:latin typeface="Arial" panose="020B0604020202020204" pitchFamily="34" charset="0"/>
                <a:cs typeface="Arial" panose="020B0604020202020204" pitchFamily="34" charset="0"/>
              </a:rPr>
              <a:t>You may find it useful to keep a log (electronic or paper-based) of your ideas as you work your way through the module.</a:t>
            </a:r>
          </a:p>
          <a:p>
            <a:pPr>
              <a:lnSpc>
                <a:spcPct val="120000"/>
              </a:lnSpc>
              <a:spcBef>
                <a:spcPts val="0"/>
              </a:spcBef>
              <a:spcAft>
                <a:spcPts val="600"/>
              </a:spcAft>
            </a:pPr>
            <a:r>
              <a:rPr lang="en-GB" sz="4200" dirty="0">
                <a:latin typeface="Arial" panose="020B0604020202020204" pitchFamily="34" charset="0"/>
                <a:cs typeface="Arial" panose="020B0604020202020204" pitchFamily="34" charset="0"/>
              </a:rPr>
              <a:t>This module should take between 60 and 90 minutes to complete, depending on how much time you spend on activities and looking at resources.</a:t>
            </a:r>
          </a:p>
          <a:p>
            <a:pPr>
              <a:lnSpc>
                <a:spcPct val="120000"/>
              </a:lnSpc>
              <a:spcBef>
                <a:spcPts val="0"/>
              </a:spcBef>
              <a:spcAft>
                <a:spcPts val="600"/>
              </a:spcAft>
            </a:pPr>
            <a:r>
              <a:rPr lang="en-GB" sz="4200" dirty="0">
                <a:latin typeface="Arial" panose="020B0604020202020204" pitchFamily="34" charset="0"/>
                <a:cs typeface="Arial" panose="020B0604020202020204" pitchFamily="34" charset="0"/>
              </a:rPr>
              <a:t>You need to view the module in Slide Show mode in order to use all the interactive features.</a:t>
            </a:r>
          </a:p>
          <a:p>
            <a:endParaRPr lang="en-GB" dirty="0">
              <a:latin typeface="Arial" panose="020B0604020202020204" pitchFamily="34" charset="0"/>
              <a:cs typeface="Arial" panose="020B0604020202020204" pitchFamily="34" charset="0"/>
            </a:endParaRPr>
          </a:p>
          <a:p>
            <a:pPr marL="0" indent="0">
              <a:buNone/>
            </a:pPr>
            <a:endParaRPr lang="en-GB" dirty="0"/>
          </a:p>
          <a:p>
            <a:endParaRPr lang="en-GB" dirty="0"/>
          </a:p>
        </p:txBody>
      </p:sp>
    </p:spTree>
    <p:extLst>
      <p:ext uri="{BB962C8B-B14F-4D97-AF65-F5344CB8AC3E}">
        <p14:creationId xmlns="" xmlns:p14="http://schemas.microsoft.com/office/powerpoint/2010/main" val="3942360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 xmlns:a16="http://schemas.microsoft.com/office/drawing/2014/main" id="{A04800FB-28AB-4E37-9006-DEECE5D2E112}"/>
              </a:ext>
            </a:extLst>
          </p:cNvPr>
          <p:cNvPicPr>
            <a:picLocks noChangeAspect="1"/>
          </p:cNvPicPr>
          <p:nvPr/>
        </p:nvPicPr>
        <p:blipFill>
          <a:blip r:embed="rId2" cstate="print">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p:blipFill>
        <p:spPr>
          <a:xfrm>
            <a:off x="1574801" y="1137603"/>
            <a:ext cx="914400" cy="914400"/>
          </a:xfrm>
          <a:prstGeom prst="rect">
            <a:avLst/>
          </a:prstGeom>
        </p:spPr>
      </p:pic>
      <p:sp>
        <p:nvSpPr>
          <p:cNvPr id="2" name="Title 1">
            <a:extLst>
              <a:ext uri="{FF2B5EF4-FFF2-40B4-BE49-F238E27FC236}">
                <a16:creationId xmlns="" xmlns:a16="http://schemas.microsoft.com/office/drawing/2014/main" id="{7C673742-C961-4E94-A415-C5FDC3044F27}"/>
              </a:ext>
            </a:extLst>
          </p:cNvPr>
          <p:cNvSpPr>
            <a:spLocks noGrp="1"/>
          </p:cNvSpPr>
          <p:nvPr>
            <p:ph type="title"/>
          </p:nvPr>
        </p:nvSpPr>
        <p:spPr>
          <a:xfrm>
            <a:off x="433495" y="3433763"/>
            <a:ext cx="3197013" cy="2743200"/>
          </a:xfrm>
        </p:spPr>
        <p:txBody>
          <a:bodyPr anchor="t">
            <a:normAutofit/>
          </a:bodyPr>
          <a:lstStyle/>
          <a:p>
            <a:pPr algn="ctr"/>
            <a:r>
              <a:rPr lang="en-GB" sz="3100" b="1" dirty="0"/>
              <a:t>What can you do to personalise</a:t>
            </a:r>
            <a:br>
              <a:rPr lang="en-GB" sz="3100" b="1" dirty="0"/>
            </a:br>
            <a:r>
              <a:rPr lang="en-GB" sz="3100" b="1" dirty="0"/>
              <a:t>a study programme for the individual?</a:t>
            </a:r>
            <a:endParaRPr lang="en-GB" sz="3100" dirty="0"/>
          </a:p>
        </p:txBody>
      </p:sp>
      <p:grpSp>
        <p:nvGrpSpPr>
          <p:cNvPr id="8" name="Group 7">
            <a:extLst>
              <a:ext uri="{FF2B5EF4-FFF2-40B4-BE49-F238E27FC236}">
                <a16:creationId xmlns="" xmlns:a16="http://schemas.microsoft.com/office/drawing/2014/main" id="{BC7D0945-9FA0-4B9F-A4CE-E2A1B174F6C4}"/>
              </a:ext>
            </a:extLst>
          </p:cNvPr>
          <p:cNvGrpSpPr/>
          <p:nvPr/>
        </p:nvGrpSpPr>
        <p:grpSpPr>
          <a:xfrm>
            <a:off x="-2379454" y="377687"/>
            <a:ext cx="6275249" cy="6221896"/>
            <a:chOff x="-2379454" y="377687"/>
            <a:chExt cx="6275249" cy="6221896"/>
          </a:xfrm>
        </p:grpSpPr>
        <p:sp>
          <p:nvSpPr>
            <p:cNvPr id="4" name="Rectangle 3">
              <a:extLst>
                <a:ext uri="{FF2B5EF4-FFF2-40B4-BE49-F238E27FC236}">
                  <a16:creationId xmlns="" xmlns:a16="http://schemas.microsoft.com/office/drawing/2014/main" id="{32CF9220-C57B-4001-94FD-7A8041614373}"/>
                </a:ext>
              </a:extLst>
            </p:cNvPr>
            <p:cNvSpPr/>
            <p:nvPr/>
          </p:nvSpPr>
          <p:spPr>
            <a:xfrm>
              <a:off x="318052" y="377687"/>
              <a:ext cx="3538331" cy="6221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 xmlns:a16="http://schemas.microsoft.com/office/drawing/2014/main" id="{51474F46-3919-4279-9074-2E4632255DD9}"/>
                </a:ext>
              </a:extLst>
            </p:cNvPr>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379454" y="1000125"/>
              <a:ext cx="6275249" cy="5046516"/>
            </a:xfrm>
            <a:prstGeom prst="rect">
              <a:avLst/>
            </a:prstGeom>
          </p:spPr>
        </p:pic>
        <p:sp>
          <p:nvSpPr>
            <p:cNvPr id="5" name="TextBox 4">
              <a:extLst>
                <a:ext uri="{FF2B5EF4-FFF2-40B4-BE49-F238E27FC236}">
                  <a16:creationId xmlns="" xmlns:a16="http://schemas.microsoft.com/office/drawing/2014/main" id="{81C4285A-5C31-4912-B675-2078FDDD5E97}"/>
                </a:ext>
              </a:extLst>
            </p:cNvPr>
            <p:cNvSpPr txBox="1"/>
            <p:nvPr/>
          </p:nvSpPr>
          <p:spPr>
            <a:xfrm>
              <a:off x="875508" y="3505901"/>
              <a:ext cx="2510630" cy="1938992"/>
            </a:xfrm>
            <a:prstGeom prst="rect">
              <a:avLst/>
            </a:prstGeom>
            <a:noFill/>
          </p:spPr>
          <p:txBody>
            <a:bodyPr wrap="square" rtlCol="0">
              <a:spAutoFit/>
            </a:bodyPr>
            <a:lstStyle/>
            <a:p>
              <a:pPr algn="ctr"/>
              <a:r>
                <a:rPr lang="en-GB" sz="2000" dirty="0"/>
                <a:t>Click </a:t>
              </a:r>
              <a:r>
                <a:rPr lang="en-GB" sz="2000" dirty="0">
                  <a:hlinkClick r:id="rId5"/>
                </a:rPr>
                <a:t>here</a:t>
              </a:r>
              <a:r>
                <a:rPr lang="en-GB" sz="2000" dirty="0"/>
                <a:t> for a tool to help in decision-making about the use of English, maths and ICT accreditation</a:t>
              </a:r>
            </a:p>
          </p:txBody>
        </p:sp>
      </p:grpSp>
      <p:grpSp>
        <p:nvGrpSpPr>
          <p:cNvPr id="11" name="Group 10">
            <a:extLst>
              <a:ext uri="{FF2B5EF4-FFF2-40B4-BE49-F238E27FC236}">
                <a16:creationId xmlns="" xmlns:a16="http://schemas.microsoft.com/office/drawing/2014/main" id="{AC204251-4E9C-432C-ABF2-330507B28A3B}"/>
              </a:ext>
            </a:extLst>
          </p:cNvPr>
          <p:cNvGrpSpPr/>
          <p:nvPr/>
        </p:nvGrpSpPr>
        <p:grpSpPr>
          <a:xfrm>
            <a:off x="4031629" y="264160"/>
            <a:ext cx="8005762" cy="6329680"/>
            <a:chOff x="4100510" y="264160"/>
            <a:chExt cx="8005762" cy="6329680"/>
          </a:xfrm>
        </p:grpSpPr>
        <p:sp>
          <p:nvSpPr>
            <p:cNvPr id="9" name="Rectangle 8">
              <a:extLst>
                <a:ext uri="{FF2B5EF4-FFF2-40B4-BE49-F238E27FC236}">
                  <a16:creationId xmlns="" xmlns:a16="http://schemas.microsoft.com/office/drawing/2014/main" id="{AF383307-FC8C-4B98-AA15-BCB87DEB3A93}"/>
                </a:ext>
              </a:extLst>
            </p:cNvPr>
            <p:cNvSpPr/>
            <p:nvPr/>
          </p:nvSpPr>
          <p:spPr>
            <a:xfrm>
              <a:off x="4100510" y="264160"/>
              <a:ext cx="8005762" cy="6329680"/>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 xmlns:a16="http://schemas.microsoft.com/office/drawing/2014/main" id="{2CC13F5F-0691-4487-A6A4-C6E11DCE08D1}"/>
                </a:ext>
              </a:extLst>
            </p:cNvPr>
            <p:cNvSpPr txBox="1"/>
            <p:nvPr/>
          </p:nvSpPr>
          <p:spPr>
            <a:xfrm>
              <a:off x="4670870" y="746085"/>
              <a:ext cx="7087635" cy="5847755"/>
            </a:xfrm>
            <a:prstGeom prst="rect">
              <a:avLst/>
            </a:prstGeom>
            <a:noFill/>
          </p:spPr>
          <p:txBody>
            <a:bodyPr wrap="square" rtlCol="0">
              <a:spAutoFit/>
            </a:bodyPr>
            <a:lstStyle/>
            <a:p>
              <a:r>
                <a:rPr lang="en-GB" sz="2800" b="1" dirty="0">
                  <a:solidFill>
                    <a:schemeClr val="bg1"/>
                  </a:solidFill>
                </a:rPr>
                <a:t>When might accreditation </a:t>
              </a:r>
              <a:r>
                <a:rPr lang="en-GB" sz="2800" b="1" i="1" dirty="0">
                  <a:solidFill>
                    <a:schemeClr val="bg1"/>
                  </a:solidFill>
                </a:rPr>
                <a:t>not</a:t>
              </a:r>
              <a:r>
                <a:rPr lang="en-GB" sz="2800" b="1" dirty="0">
                  <a:solidFill>
                    <a:schemeClr val="bg1"/>
                  </a:solidFill>
                </a:rPr>
                <a:t> be right for an individual?</a:t>
              </a:r>
            </a:p>
            <a:p>
              <a:endParaRPr lang="en-GB" dirty="0">
                <a:solidFill>
                  <a:schemeClr val="bg1"/>
                </a:solidFill>
              </a:endParaRPr>
            </a:p>
            <a:p>
              <a:pPr marL="285750" indent="-285750">
                <a:buFont typeface="Arial" panose="020B0604020202020204" pitchFamily="34" charset="0"/>
                <a:buChar char="•"/>
              </a:pPr>
              <a:r>
                <a:rPr lang="en-GB" sz="2400" dirty="0">
                  <a:solidFill>
                    <a:schemeClr val="bg1"/>
                  </a:solidFill>
                </a:rPr>
                <a:t>Where the achievement of a qualification will not help them progress to the next stage of their learning or life</a:t>
              </a:r>
            </a:p>
            <a:p>
              <a:pPr marL="285750" indent="-285750">
                <a:buFont typeface="Arial" panose="020B0604020202020204" pitchFamily="34" charset="0"/>
                <a:buChar char="•"/>
              </a:pPr>
              <a:r>
                <a:rPr lang="en-GB" sz="2400" dirty="0">
                  <a:solidFill>
                    <a:schemeClr val="bg1"/>
                  </a:solidFill>
                </a:rPr>
                <a:t>Where the achievement of a qualification would take a disproportionate amount of time, at the expense of skills more likely to enhance the individual’s quality of life/life chances</a:t>
              </a:r>
            </a:p>
            <a:p>
              <a:pPr marL="285750" indent="-285750">
                <a:buFont typeface="Arial" panose="020B0604020202020204" pitchFamily="34" charset="0"/>
                <a:buChar char="•"/>
              </a:pPr>
              <a:r>
                <a:rPr lang="en-GB" sz="2400" dirty="0">
                  <a:solidFill>
                    <a:schemeClr val="bg1"/>
                  </a:solidFill>
                </a:rPr>
                <a:t>Where the individual is unlikely to meet aspects of the qualification’s success criteria and/or doesn’t understand the reason they are doing it.</a:t>
              </a:r>
            </a:p>
            <a:p>
              <a:pPr marL="285750" indent="-285750">
                <a:buFont typeface="Arial" panose="020B0604020202020204" pitchFamily="34" charset="0"/>
                <a:buChar char="•"/>
              </a:pPr>
              <a:endParaRPr lang="en-GB" sz="2400" dirty="0">
                <a:solidFill>
                  <a:schemeClr val="bg1"/>
                </a:solidFill>
              </a:endParaRPr>
            </a:p>
            <a:p>
              <a:endParaRPr lang="en-GB" dirty="0">
                <a:solidFill>
                  <a:schemeClr val="bg1"/>
                </a:solidFill>
              </a:endParaRPr>
            </a:p>
            <a:p>
              <a:endParaRPr lang="en-GB" dirty="0">
                <a:solidFill>
                  <a:schemeClr val="bg1"/>
                </a:solidFill>
              </a:endParaRPr>
            </a:p>
          </p:txBody>
        </p:sp>
      </p:grpSp>
    </p:spTree>
    <p:extLst>
      <p:ext uri="{BB962C8B-B14F-4D97-AF65-F5344CB8AC3E}">
        <p14:creationId xmlns="" xmlns:p14="http://schemas.microsoft.com/office/powerpoint/2010/main" val="39586003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D5059C0-1282-44B9-9000-B70BBA20A159}"/>
              </a:ext>
            </a:extLst>
          </p:cNvPr>
          <p:cNvSpPr>
            <a:spLocks noGrp="1"/>
          </p:cNvSpPr>
          <p:nvPr>
            <p:ph idx="1"/>
          </p:nvPr>
        </p:nvSpPr>
        <p:spPr>
          <a:xfrm>
            <a:off x="3808107" y="-16110"/>
            <a:ext cx="8205217" cy="7518607"/>
          </a:xfrm>
        </p:spPr>
        <p:txBody>
          <a:bodyPr anchor="t">
            <a:normAutofit/>
          </a:bodyPr>
          <a:lstStyle/>
          <a:p>
            <a:pPr marL="0" indent="0">
              <a:lnSpc>
                <a:spcPct val="100000"/>
              </a:lnSpc>
              <a:spcBef>
                <a:spcPts val="0"/>
              </a:spcBef>
              <a:spcAft>
                <a:spcPts val="600"/>
              </a:spcAft>
              <a:buNone/>
            </a:pPr>
            <a:r>
              <a:rPr lang="en-GB" b="1" dirty="0">
                <a:solidFill>
                  <a:srgbClr val="0071F8"/>
                </a:solidFill>
              </a:rPr>
              <a:t>Advice from effective providers on using qualifications </a:t>
            </a:r>
          </a:p>
          <a:p>
            <a:pPr>
              <a:lnSpc>
                <a:spcPct val="100000"/>
              </a:lnSpc>
              <a:spcBef>
                <a:spcPts val="0"/>
              </a:spcBef>
              <a:spcAft>
                <a:spcPts val="600"/>
              </a:spcAft>
            </a:pPr>
            <a:r>
              <a:rPr lang="en-GB" sz="2000" b="1" dirty="0">
                <a:solidFill>
                  <a:srgbClr val="0071F8"/>
                </a:solidFill>
              </a:rPr>
              <a:t>The curriculum should be determined by learner needs, interests and aspirations</a:t>
            </a:r>
            <a:r>
              <a:rPr lang="en-GB" sz="2000" dirty="0">
                <a:cs typeface="Arial" panose="020B0604020202020204" pitchFamily="34" charset="0"/>
              </a:rPr>
              <a:t>; qualifications are used where they provide evidence of achievement,</a:t>
            </a:r>
            <a:r>
              <a:rPr lang="en-US" sz="2000" dirty="0">
                <a:cs typeface="Arial" panose="020B0604020202020204" pitchFamily="34" charset="0"/>
              </a:rPr>
              <a:t> add value or support the outcomes prioritised in learners’ future lives, for example by enabling them to meet entry requirements for a higher level course or employment.</a:t>
            </a:r>
            <a:endParaRPr lang="en-GB" sz="2000" dirty="0">
              <a:cs typeface="Arial" panose="020B0604020202020204" pitchFamily="34" charset="0"/>
            </a:endParaRPr>
          </a:p>
          <a:p>
            <a:pPr>
              <a:lnSpc>
                <a:spcPct val="100000"/>
              </a:lnSpc>
              <a:spcBef>
                <a:spcPts val="0"/>
              </a:spcBef>
              <a:spcAft>
                <a:spcPts val="600"/>
              </a:spcAft>
            </a:pPr>
            <a:r>
              <a:rPr lang="en-GB" sz="2000" b="1" dirty="0">
                <a:solidFill>
                  <a:srgbClr val="0071F8"/>
                </a:solidFill>
              </a:rPr>
              <a:t>Sufficient time is planned into the curriculum </a:t>
            </a:r>
            <a:r>
              <a:rPr lang="en-GB" sz="2000" dirty="0">
                <a:cs typeface="Arial" panose="020B0604020202020204" pitchFamily="34" charset="0"/>
              </a:rPr>
              <a:t>for learner-led activity, development and consolidation of skills, and opportunities to transfer skills – which can then be evidenced through a qualification if appropriate.</a:t>
            </a:r>
          </a:p>
          <a:p>
            <a:pPr>
              <a:lnSpc>
                <a:spcPct val="100000"/>
              </a:lnSpc>
              <a:spcBef>
                <a:spcPts val="0"/>
              </a:spcBef>
              <a:spcAft>
                <a:spcPts val="600"/>
              </a:spcAft>
            </a:pPr>
            <a:r>
              <a:rPr lang="en-GB" sz="2000" b="1" dirty="0">
                <a:solidFill>
                  <a:srgbClr val="0071F8"/>
                </a:solidFill>
                <a:cs typeface="Arial" panose="020B0604020202020204" pitchFamily="34" charset="0"/>
              </a:rPr>
              <a:t>Qualifications are used to structure planned learning </a:t>
            </a:r>
            <a:r>
              <a:rPr lang="en-GB" sz="2000" dirty="0">
                <a:cs typeface="Arial" panose="020B0604020202020204" pitchFamily="34" charset="0"/>
              </a:rPr>
              <a:t>– not to determine the content of a learning programme.</a:t>
            </a:r>
          </a:p>
          <a:p>
            <a:pPr>
              <a:lnSpc>
                <a:spcPct val="100000"/>
              </a:lnSpc>
              <a:spcBef>
                <a:spcPts val="0"/>
              </a:spcBef>
              <a:spcAft>
                <a:spcPts val="600"/>
              </a:spcAft>
              <a:buClr>
                <a:srgbClr val="0071F8"/>
              </a:buClr>
            </a:pPr>
            <a:r>
              <a:rPr lang="en-GB" sz="2000" dirty="0">
                <a:cs typeface="Arial" panose="020B0604020202020204" pitchFamily="34" charset="0"/>
              </a:rPr>
              <a:t>There is </a:t>
            </a:r>
            <a:r>
              <a:rPr lang="en-GB" sz="2000" b="1" dirty="0">
                <a:solidFill>
                  <a:srgbClr val="0071F8"/>
                </a:solidFill>
                <a:cs typeface="Arial" panose="020B0604020202020204" pitchFamily="34" charset="0"/>
              </a:rPr>
              <a:t>flexibility </a:t>
            </a:r>
            <a:r>
              <a:rPr lang="en-GB" sz="2000" dirty="0">
                <a:cs typeface="Arial" panose="020B0604020202020204" pitchFamily="34" charset="0"/>
              </a:rPr>
              <a:t>about how long the qualification takes, the size of the qualification (e.g. certificate versus diploma) and/or the level.</a:t>
            </a:r>
          </a:p>
          <a:p>
            <a:pPr>
              <a:lnSpc>
                <a:spcPct val="100000"/>
              </a:lnSpc>
              <a:spcBef>
                <a:spcPts val="0"/>
              </a:spcBef>
              <a:spcAft>
                <a:spcPts val="600"/>
              </a:spcAft>
              <a:buClr>
                <a:srgbClr val="0071F8"/>
              </a:buClr>
            </a:pPr>
            <a:r>
              <a:rPr lang="en-GB" sz="2000" dirty="0">
                <a:cs typeface="Arial" panose="020B0604020202020204" pitchFamily="34" charset="0"/>
              </a:rPr>
              <a:t>Staff </a:t>
            </a:r>
            <a:r>
              <a:rPr lang="en-GB" sz="2000" b="1" dirty="0">
                <a:solidFill>
                  <a:srgbClr val="0071F8"/>
                </a:solidFill>
              </a:rPr>
              <a:t>think beyond the qualification </a:t>
            </a:r>
            <a:r>
              <a:rPr lang="en-GB" sz="2000" dirty="0">
                <a:cs typeface="Arial" panose="020B0604020202020204" pitchFamily="34" charset="0"/>
              </a:rPr>
              <a:t>and recognise that an exclusive focus on qualification success may not be the best preparation for adulthood - or provide learners with all the learning they need to make a successful transition into employment or higher education. </a:t>
            </a:r>
            <a:endParaRPr lang="en-GB" sz="1500" dirty="0"/>
          </a:p>
        </p:txBody>
      </p:sp>
      <p:grpSp>
        <p:nvGrpSpPr>
          <p:cNvPr id="6" name="Group 5">
            <a:extLst>
              <a:ext uri="{FF2B5EF4-FFF2-40B4-BE49-F238E27FC236}">
                <a16:creationId xmlns="" xmlns:a16="http://schemas.microsoft.com/office/drawing/2014/main" id="{08F04759-9AC7-4E5B-A0BA-A18A89E881EB}"/>
              </a:ext>
            </a:extLst>
          </p:cNvPr>
          <p:cNvGrpSpPr/>
          <p:nvPr/>
        </p:nvGrpSpPr>
        <p:grpSpPr>
          <a:xfrm>
            <a:off x="135840" y="73058"/>
            <a:ext cx="3582185" cy="6711884"/>
            <a:chOff x="197963" y="65988"/>
            <a:chExt cx="3582185" cy="6711884"/>
          </a:xfrm>
        </p:grpSpPr>
        <p:sp>
          <p:nvSpPr>
            <p:cNvPr id="4" name="Rectangle 3">
              <a:extLst>
                <a:ext uri="{FF2B5EF4-FFF2-40B4-BE49-F238E27FC236}">
                  <a16:creationId xmlns="" xmlns:a16="http://schemas.microsoft.com/office/drawing/2014/main" id="{DD065EB5-1F58-4B0B-82D8-48BE6359F260}"/>
                </a:ext>
              </a:extLst>
            </p:cNvPr>
            <p:cNvSpPr/>
            <p:nvPr/>
          </p:nvSpPr>
          <p:spPr>
            <a:xfrm>
              <a:off x="197963" y="65988"/>
              <a:ext cx="3582185" cy="6711884"/>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 xmlns:a16="http://schemas.microsoft.com/office/drawing/2014/main" id="{BEC77C37-C6F4-47D6-90E5-51C040D94CAC}"/>
                </a:ext>
              </a:extLst>
            </p:cNvPr>
            <p:cNvSpPr txBox="1"/>
            <p:nvPr/>
          </p:nvSpPr>
          <p:spPr>
            <a:xfrm>
              <a:off x="274948" y="335299"/>
              <a:ext cx="3428213" cy="6063198"/>
            </a:xfrm>
            <a:prstGeom prst="rect">
              <a:avLst/>
            </a:prstGeom>
            <a:noFill/>
          </p:spPr>
          <p:txBody>
            <a:bodyPr wrap="square" rtlCol="0">
              <a:spAutoFit/>
            </a:bodyPr>
            <a:lstStyle/>
            <a:p>
              <a:r>
                <a:rPr lang="en-GB" sz="2400" b="1" dirty="0">
                  <a:solidFill>
                    <a:schemeClr val="bg1"/>
                  </a:solidFill>
                </a:rPr>
                <a:t>Reflection</a:t>
              </a:r>
            </a:p>
            <a:p>
              <a:endParaRPr lang="en-GB" dirty="0">
                <a:solidFill>
                  <a:schemeClr val="bg1"/>
                </a:solidFill>
              </a:endParaRPr>
            </a:p>
            <a:p>
              <a:r>
                <a:rPr lang="en-GB" b="1" dirty="0">
                  <a:solidFill>
                    <a:schemeClr val="bg1"/>
                  </a:solidFill>
                </a:rPr>
                <a:t>Now consider:</a:t>
              </a:r>
            </a:p>
            <a:p>
              <a:endParaRPr lang="en-GB" dirty="0">
                <a:solidFill>
                  <a:schemeClr val="bg1"/>
                </a:solidFill>
              </a:endParaRPr>
            </a:p>
            <a:p>
              <a:pPr marL="285750" lvl="0" indent="-285750">
                <a:spcAft>
                  <a:spcPts val="1200"/>
                </a:spcAft>
                <a:buFont typeface="Arial" panose="020B0604020202020204" pitchFamily="34" charset="0"/>
                <a:buChar char="•"/>
              </a:pPr>
              <a:r>
                <a:rPr lang="en-GB" dirty="0">
                  <a:solidFill>
                    <a:schemeClr val="bg1"/>
                  </a:solidFill>
                </a:rPr>
                <a:t>How effective is your current approach to recognising learners’ achievements?</a:t>
              </a:r>
            </a:p>
            <a:p>
              <a:pPr marL="285750" lvl="0" indent="-285750">
                <a:spcAft>
                  <a:spcPts val="1200"/>
                </a:spcAft>
                <a:buFont typeface="Arial" panose="020B0604020202020204" pitchFamily="34" charset="0"/>
                <a:buChar char="•"/>
              </a:pPr>
              <a:r>
                <a:rPr lang="en-GB" dirty="0">
                  <a:solidFill>
                    <a:schemeClr val="bg1"/>
                  </a:solidFill>
                </a:rPr>
                <a:t>What’s your process for deciding whether to use qualifications or non-accredited learning?</a:t>
              </a:r>
            </a:p>
            <a:p>
              <a:pPr marL="285750" lvl="0" indent="-285750">
                <a:spcAft>
                  <a:spcPts val="1200"/>
                </a:spcAft>
                <a:buFont typeface="Arial" panose="020B0604020202020204" pitchFamily="34" charset="0"/>
                <a:buChar char="•"/>
              </a:pPr>
              <a:r>
                <a:rPr lang="en-GB" dirty="0">
                  <a:solidFill>
                    <a:schemeClr val="bg1"/>
                  </a:solidFill>
                </a:rPr>
                <a:t>Do you have an appropriate blend of qualifications and non-accredited learning?</a:t>
              </a:r>
            </a:p>
            <a:p>
              <a:pPr marL="285750" lvl="0" indent="-285750">
                <a:spcAft>
                  <a:spcPts val="1200"/>
                </a:spcAft>
                <a:buFont typeface="Arial" panose="020B0604020202020204" pitchFamily="34" charset="0"/>
                <a:buChar char="•"/>
              </a:pPr>
              <a:r>
                <a:rPr lang="en-GB" dirty="0">
                  <a:solidFill>
                    <a:schemeClr val="bg1"/>
                  </a:solidFill>
                </a:rPr>
                <a:t>Do the qualifications you use meet learners’ individual needs and help secure their sustained progress?</a:t>
              </a:r>
            </a:p>
            <a:p>
              <a:endParaRPr lang="en-GB" dirty="0">
                <a:solidFill>
                  <a:schemeClr val="bg1"/>
                </a:solidFill>
              </a:endParaRPr>
            </a:p>
          </p:txBody>
        </p:sp>
      </p:grpSp>
    </p:spTree>
    <p:extLst>
      <p:ext uri="{BB962C8B-B14F-4D97-AF65-F5344CB8AC3E}">
        <p14:creationId xmlns="" xmlns:p14="http://schemas.microsoft.com/office/powerpoint/2010/main" val="60416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673742-C961-4E94-A415-C5FDC3044F27}"/>
              </a:ext>
            </a:extLst>
          </p:cNvPr>
          <p:cNvSpPr>
            <a:spLocks noGrp="1"/>
          </p:cNvSpPr>
          <p:nvPr>
            <p:ph type="title"/>
          </p:nvPr>
        </p:nvSpPr>
        <p:spPr>
          <a:xfrm>
            <a:off x="441822" y="2285064"/>
            <a:ext cx="3197013" cy="3352483"/>
          </a:xfrm>
        </p:spPr>
        <p:txBody>
          <a:bodyPr anchor="t">
            <a:normAutofit/>
          </a:bodyPr>
          <a:lstStyle/>
          <a:p>
            <a:pPr algn="ctr"/>
            <a:r>
              <a:rPr lang="en-GB" sz="3100" b="1" dirty="0">
                <a:solidFill>
                  <a:srgbClr val="0071F8"/>
                </a:solidFill>
              </a:rPr>
              <a:t>Managing the challenges of a non-accredited approach</a:t>
            </a:r>
            <a:endParaRPr lang="en-GB" sz="3100" dirty="0">
              <a:solidFill>
                <a:srgbClr val="0071F8"/>
              </a:solidFill>
            </a:endParaRPr>
          </a:p>
        </p:txBody>
      </p:sp>
      <p:sp>
        <p:nvSpPr>
          <p:cNvPr id="3" name="Content Placeholder 2">
            <a:extLst>
              <a:ext uri="{FF2B5EF4-FFF2-40B4-BE49-F238E27FC236}">
                <a16:creationId xmlns="" xmlns:a16="http://schemas.microsoft.com/office/drawing/2014/main" id="{7D5059C0-1282-44B9-9000-B70BBA20A159}"/>
              </a:ext>
            </a:extLst>
          </p:cNvPr>
          <p:cNvSpPr>
            <a:spLocks noGrp="1"/>
          </p:cNvSpPr>
          <p:nvPr>
            <p:ph idx="1"/>
          </p:nvPr>
        </p:nvSpPr>
        <p:spPr>
          <a:xfrm>
            <a:off x="4071429" y="94857"/>
            <a:ext cx="7994447" cy="6556314"/>
          </a:xfrm>
        </p:spPr>
        <p:txBody>
          <a:bodyPr anchor="t">
            <a:normAutofit fontScale="92500" lnSpcReduction="20000"/>
          </a:bodyPr>
          <a:lstStyle/>
          <a:p>
            <a:pPr marL="0" indent="0">
              <a:buNone/>
            </a:pPr>
            <a:r>
              <a:rPr lang="en-GB" b="1" dirty="0">
                <a:solidFill>
                  <a:srgbClr val="0071F8"/>
                </a:solidFill>
              </a:rPr>
              <a:t>Further learning from effective providers</a:t>
            </a:r>
          </a:p>
          <a:p>
            <a:pPr marL="0" indent="0">
              <a:lnSpc>
                <a:spcPct val="120000"/>
              </a:lnSpc>
              <a:buNone/>
            </a:pPr>
            <a:r>
              <a:rPr lang="en-GB" sz="2100" b="1" dirty="0">
                <a:solidFill>
                  <a:srgbClr val="0071F8"/>
                </a:solidFill>
              </a:rPr>
              <a:t>Exemptions</a:t>
            </a:r>
            <a:r>
              <a:rPr lang="en-GB" sz="1800" dirty="0"/>
              <a:t> </a:t>
            </a:r>
          </a:p>
          <a:p>
            <a:pPr marL="0" indent="0">
              <a:lnSpc>
                <a:spcPct val="110000"/>
              </a:lnSpc>
              <a:spcBef>
                <a:spcPts val="0"/>
              </a:spcBef>
              <a:spcAft>
                <a:spcPts val="600"/>
              </a:spcAft>
              <a:buNone/>
            </a:pPr>
            <a:r>
              <a:rPr lang="en-GB" sz="2100" dirty="0"/>
              <a:t>Study programmes for students who have not yet gained a level 2 English and/or maths qualifications, should generally include a maths and/or English qualification such as Functional Skills or GCSE. However, some students can be exempt from studying these qualifications, provided robust assessment and quality assurance processes are used to exempt them. At CCN the application for an exemption and supporting evidence are submitted to an exemption panel, made up of the Head of Schools, the Head of English and/or maths and the SEND manager. </a:t>
            </a:r>
          </a:p>
          <a:p>
            <a:pPr marL="0" indent="0">
              <a:lnSpc>
                <a:spcPct val="110000"/>
              </a:lnSpc>
              <a:spcBef>
                <a:spcPts val="0"/>
              </a:spcBef>
              <a:spcAft>
                <a:spcPts val="600"/>
              </a:spcAft>
              <a:buNone/>
            </a:pPr>
            <a:r>
              <a:rPr lang="en-GB" sz="2100" b="1" dirty="0">
                <a:solidFill>
                  <a:srgbClr val="0071F8"/>
                </a:solidFill>
              </a:rPr>
              <a:t>Funding</a:t>
            </a:r>
            <a:r>
              <a:rPr lang="en-GB" sz="2100" dirty="0"/>
              <a:t> </a:t>
            </a:r>
          </a:p>
          <a:p>
            <a:pPr marL="0" indent="0">
              <a:lnSpc>
                <a:spcPct val="110000"/>
              </a:lnSpc>
              <a:spcBef>
                <a:spcPts val="0"/>
              </a:spcBef>
              <a:spcAft>
                <a:spcPts val="600"/>
              </a:spcAft>
              <a:buNone/>
            </a:pPr>
            <a:r>
              <a:rPr lang="en-GB" sz="2100" dirty="0"/>
              <a:t>There is sometimes a misconception that study programmes have to include qualifications in order to secure funding. CCN has ensured that its MIS team understands that so long as the college can demonstrate to ESFA that there is not a suitable regulated qualification, then they can </a:t>
            </a:r>
            <a:r>
              <a:rPr lang="en-US" sz="2100" dirty="0"/>
              <a:t>deliver a non-regulated programme. Clarity and effective communication between all parties is key.</a:t>
            </a:r>
          </a:p>
          <a:p>
            <a:pPr marL="0" indent="0">
              <a:lnSpc>
                <a:spcPct val="110000"/>
              </a:lnSpc>
              <a:spcBef>
                <a:spcPts val="0"/>
              </a:spcBef>
              <a:spcAft>
                <a:spcPts val="600"/>
              </a:spcAft>
              <a:buNone/>
            </a:pPr>
            <a:r>
              <a:rPr lang="en-US" sz="2100" b="1" dirty="0">
                <a:solidFill>
                  <a:srgbClr val="0071F8"/>
                </a:solidFill>
              </a:rPr>
              <a:t>Recording and evidencing progress</a:t>
            </a:r>
          </a:p>
          <a:p>
            <a:pPr marL="0" indent="0">
              <a:lnSpc>
                <a:spcPct val="110000"/>
              </a:lnSpc>
              <a:spcBef>
                <a:spcPts val="0"/>
              </a:spcBef>
              <a:spcAft>
                <a:spcPts val="600"/>
              </a:spcAft>
              <a:buNone/>
            </a:pPr>
            <a:r>
              <a:rPr lang="en-GB" sz="2100" dirty="0"/>
              <a:t>Internal and external verification for qualifications can provide structure, rigour and a ready-made approach to quality assurance. But it’s not the only way: providers </a:t>
            </a:r>
            <a:r>
              <a:rPr lang="en-GB" sz="2100" b="1" dirty="0">
                <a:solidFill>
                  <a:srgbClr val="0071F8"/>
                </a:solidFill>
              </a:rPr>
              <a:t>use high quality RARPA systems </a:t>
            </a:r>
            <a:r>
              <a:rPr lang="en-GB" sz="2100" dirty="0"/>
              <a:t>to plan, track and evidence progress and achievement. </a:t>
            </a:r>
          </a:p>
        </p:txBody>
      </p:sp>
      <p:grpSp>
        <p:nvGrpSpPr>
          <p:cNvPr id="9" name="Group 8">
            <a:extLst>
              <a:ext uri="{FF2B5EF4-FFF2-40B4-BE49-F238E27FC236}">
                <a16:creationId xmlns="" xmlns:a16="http://schemas.microsoft.com/office/drawing/2014/main" id="{913AFE98-D495-49B6-8D47-004E74F47337}"/>
              </a:ext>
            </a:extLst>
          </p:cNvPr>
          <p:cNvGrpSpPr/>
          <p:nvPr/>
        </p:nvGrpSpPr>
        <p:grpSpPr>
          <a:xfrm rot="276886">
            <a:off x="-71100" y="303776"/>
            <a:ext cx="3805830" cy="2855606"/>
            <a:chOff x="111034" y="326675"/>
            <a:chExt cx="3706616" cy="2855606"/>
          </a:xfrm>
        </p:grpSpPr>
        <p:sp>
          <p:nvSpPr>
            <p:cNvPr id="6" name="Speech Bubble: Oval 5">
              <a:extLst>
                <a:ext uri="{FF2B5EF4-FFF2-40B4-BE49-F238E27FC236}">
                  <a16:creationId xmlns="" xmlns:a16="http://schemas.microsoft.com/office/drawing/2014/main" id="{3916E735-4CFC-4585-93BC-4925AD0A2716}"/>
                </a:ext>
              </a:extLst>
            </p:cNvPr>
            <p:cNvSpPr/>
            <p:nvPr/>
          </p:nvSpPr>
          <p:spPr>
            <a:xfrm rot="16729715">
              <a:off x="536539" y="-98830"/>
              <a:ext cx="2855606" cy="3706616"/>
            </a:xfrm>
            <a:prstGeom prst="wedgeEllipseCallout">
              <a:avLst/>
            </a:prstGeom>
            <a:solidFill>
              <a:srgbClr val="0071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 xmlns:a16="http://schemas.microsoft.com/office/drawing/2014/main" id="{334B0304-6E15-4338-9588-DB02552C7564}"/>
                </a:ext>
              </a:extLst>
            </p:cNvPr>
            <p:cNvSpPr txBox="1"/>
            <p:nvPr/>
          </p:nvSpPr>
          <p:spPr>
            <a:xfrm rot="21323114">
              <a:off x="251788" y="786548"/>
              <a:ext cx="3389767" cy="2062103"/>
            </a:xfrm>
            <a:prstGeom prst="rect">
              <a:avLst/>
            </a:prstGeom>
            <a:noFill/>
            <a:ln>
              <a:noFill/>
            </a:ln>
          </p:spPr>
          <p:txBody>
            <a:bodyPr wrap="square" rtlCol="0">
              <a:spAutoFit/>
            </a:bodyPr>
            <a:lstStyle/>
            <a:p>
              <a:pPr algn="ctr"/>
              <a:r>
                <a:rPr lang="en-US" sz="1600" i="1" dirty="0">
                  <a:solidFill>
                    <a:schemeClr val="bg1"/>
                  </a:solidFill>
                </a:rPr>
                <a:t>“When we go through </a:t>
              </a:r>
            </a:p>
            <a:p>
              <a:pPr algn="ctr"/>
              <a:r>
                <a:rPr lang="en-US" sz="1600" i="1" dirty="0">
                  <a:solidFill>
                    <a:schemeClr val="bg1"/>
                  </a:solidFill>
                </a:rPr>
                <a:t>funding with the county, we work closely with them. If we change or introduce a new course/study programme, we are clear about why we are doing it and the level.”</a:t>
              </a:r>
              <a:r>
                <a:rPr lang="en-US" sz="1600" dirty="0">
                  <a:solidFill>
                    <a:schemeClr val="bg1"/>
                  </a:solidFill>
                </a:rPr>
                <a:t> </a:t>
              </a:r>
            </a:p>
            <a:p>
              <a:pPr algn="ctr"/>
              <a:r>
                <a:rPr lang="en-US" sz="1600" dirty="0">
                  <a:solidFill>
                    <a:schemeClr val="bg1"/>
                  </a:solidFill>
                </a:rPr>
                <a:t>Programme manager, </a:t>
              </a:r>
            </a:p>
            <a:p>
              <a:pPr algn="ctr"/>
              <a:r>
                <a:rPr lang="en-US" sz="1600" dirty="0">
                  <a:solidFill>
                    <a:schemeClr val="bg1"/>
                  </a:solidFill>
                </a:rPr>
                <a:t>CCN.</a:t>
              </a:r>
              <a:endParaRPr lang="en-GB" sz="1600" dirty="0">
                <a:solidFill>
                  <a:schemeClr val="bg1"/>
                </a:solidFill>
              </a:endParaRPr>
            </a:p>
          </p:txBody>
        </p:sp>
      </p:grpSp>
      <p:grpSp>
        <p:nvGrpSpPr>
          <p:cNvPr id="31" name="Group 30">
            <a:extLst>
              <a:ext uri="{FF2B5EF4-FFF2-40B4-BE49-F238E27FC236}">
                <a16:creationId xmlns="" xmlns:a16="http://schemas.microsoft.com/office/drawing/2014/main" id="{9D2B260A-6F29-4E7F-B588-36535740D9BC}"/>
              </a:ext>
            </a:extLst>
          </p:cNvPr>
          <p:cNvGrpSpPr/>
          <p:nvPr/>
        </p:nvGrpSpPr>
        <p:grpSpPr>
          <a:xfrm>
            <a:off x="4103316" y="91234"/>
            <a:ext cx="7930672" cy="6262312"/>
            <a:chOff x="1584995" y="33607"/>
            <a:chExt cx="8443692" cy="6702824"/>
          </a:xfrm>
        </p:grpSpPr>
        <p:sp>
          <p:nvSpPr>
            <p:cNvPr id="32" name="Rectangle 31">
              <a:extLst>
                <a:ext uri="{FF2B5EF4-FFF2-40B4-BE49-F238E27FC236}">
                  <a16:creationId xmlns="" xmlns:a16="http://schemas.microsoft.com/office/drawing/2014/main" id="{FD781D17-6855-4891-8AB0-2D9CCAF51C47}"/>
                </a:ext>
              </a:extLst>
            </p:cNvPr>
            <p:cNvSpPr/>
            <p:nvPr/>
          </p:nvSpPr>
          <p:spPr>
            <a:xfrm>
              <a:off x="1584995" y="33607"/>
              <a:ext cx="8355929" cy="6702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https://www.gov.uk/guidance/16-to-19-funding-maths-and-english-condition-of-funding?utm_source=EFA%20e-bulletin&amp;utm_medium=email&amp;utm_campaign=e-bulletin&amp;mxmroi=2305-29847-31818-0#excempt-funding</a:t>
              </a:r>
            </a:p>
          </p:txBody>
        </p:sp>
        <p:pic>
          <p:nvPicPr>
            <p:cNvPr id="33" name="Picture 32">
              <a:extLst>
                <a:ext uri="{FF2B5EF4-FFF2-40B4-BE49-F238E27FC236}">
                  <a16:creationId xmlns="" xmlns:a16="http://schemas.microsoft.com/office/drawing/2014/main" id="{14C3AEA1-4634-43F3-A397-D0FD4ED61821}"/>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589443" y="1046916"/>
              <a:ext cx="8439244" cy="5291691"/>
            </a:xfrm>
            <a:prstGeom prst="rect">
              <a:avLst/>
            </a:prstGeom>
          </p:spPr>
        </p:pic>
        <p:sp>
          <p:nvSpPr>
            <p:cNvPr id="34" name="TextBox 33">
              <a:extLst>
                <a:ext uri="{FF2B5EF4-FFF2-40B4-BE49-F238E27FC236}">
                  <a16:creationId xmlns="" xmlns:a16="http://schemas.microsoft.com/office/drawing/2014/main" id="{67B6D567-5C7D-4C61-AD44-F8D4F328AEC0}"/>
                </a:ext>
              </a:extLst>
            </p:cNvPr>
            <p:cNvSpPr txBox="1"/>
            <p:nvPr/>
          </p:nvSpPr>
          <p:spPr>
            <a:xfrm>
              <a:off x="4340225" y="428625"/>
              <a:ext cx="5600700" cy="923330"/>
            </a:xfrm>
            <a:prstGeom prst="rect">
              <a:avLst/>
            </a:prstGeom>
            <a:noFill/>
          </p:spPr>
          <p:txBody>
            <a:bodyPr wrap="square" rtlCol="0">
              <a:spAutoFit/>
            </a:bodyPr>
            <a:lstStyle/>
            <a:p>
              <a:r>
                <a:rPr lang="en-GB" sz="3600" b="1" dirty="0"/>
                <a:t>For more information:</a:t>
              </a:r>
            </a:p>
            <a:p>
              <a:endParaRPr lang="en-GB" dirty="0"/>
            </a:p>
          </p:txBody>
        </p:sp>
        <p:sp>
          <p:nvSpPr>
            <p:cNvPr id="35" name="TextBox 34">
              <a:extLst>
                <a:ext uri="{FF2B5EF4-FFF2-40B4-BE49-F238E27FC236}">
                  <a16:creationId xmlns="" xmlns:a16="http://schemas.microsoft.com/office/drawing/2014/main" id="{88626838-1D14-4C3F-9F17-DFDA7C9C9F69}"/>
                </a:ext>
              </a:extLst>
            </p:cNvPr>
            <p:cNvSpPr txBox="1"/>
            <p:nvPr/>
          </p:nvSpPr>
          <p:spPr>
            <a:xfrm>
              <a:off x="6224499" y="3571581"/>
              <a:ext cx="3128964" cy="1745961"/>
            </a:xfrm>
            <a:prstGeom prst="rect">
              <a:avLst/>
            </a:prstGeom>
            <a:noFill/>
          </p:spPr>
          <p:txBody>
            <a:bodyPr wrap="square" rtlCol="0">
              <a:spAutoFit/>
            </a:bodyPr>
            <a:lstStyle/>
            <a:p>
              <a:pPr algn="ctr"/>
              <a:r>
                <a:rPr lang="en-GB" sz="2000" dirty="0"/>
                <a:t>Click here to find out more about </a:t>
              </a:r>
              <a:r>
                <a:rPr lang="en-GB" sz="2000" dirty="0">
                  <a:hlinkClick r:id="rId3"/>
                </a:rPr>
                <a:t>RARPA</a:t>
              </a:r>
              <a:r>
                <a:rPr lang="en-GB" sz="2000" dirty="0"/>
                <a:t> or to read the about the </a:t>
              </a:r>
              <a:r>
                <a:rPr lang="en-GB" sz="2000" dirty="0">
                  <a:hlinkClick r:id="rId4"/>
                </a:rPr>
                <a:t>conditions of funding for English and maths</a:t>
              </a:r>
              <a:r>
                <a:rPr lang="en-GB" sz="2000" dirty="0"/>
                <a:t>.</a:t>
              </a:r>
            </a:p>
          </p:txBody>
        </p:sp>
      </p:grpSp>
      <p:grpSp>
        <p:nvGrpSpPr>
          <p:cNvPr id="17" name="Group 16">
            <a:extLst>
              <a:ext uri="{FF2B5EF4-FFF2-40B4-BE49-F238E27FC236}">
                <a16:creationId xmlns="" xmlns:a16="http://schemas.microsoft.com/office/drawing/2014/main" id="{3E6FAC84-6EFE-42A7-99E3-F9B82D7CCD3F}"/>
              </a:ext>
            </a:extLst>
          </p:cNvPr>
          <p:cNvGrpSpPr/>
          <p:nvPr/>
        </p:nvGrpSpPr>
        <p:grpSpPr>
          <a:xfrm rot="977847">
            <a:off x="-63695" y="3465989"/>
            <a:ext cx="4350245" cy="3658884"/>
            <a:chOff x="89216" y="3717296"/>
            <a:chExt cx="4255919" cy="3498746"/>
          </a:xfrm>
        </p:grpSpPr>
        <p:sp>
          <p:nvSpPr>
            <p:cNvPr id="19" name="Speech Bubble: Oval 18">
              <a:extLst>
                <a:ext uri="{FF2B5EF4-FFF2-40B4-BE49-F238E27FC236}">
                  <a16:creationId xmlns="" xmlns:a16="http://schemas.microsoft.com/office/drawing/2014/main" id="{76BDA794-0EDA-48D3-88C2-B57F43161362}"/>
                </a:ext>
              </a:extLst>
            </p:cNvPr>
            <p:cNvSpPr/>
            <p:nvPr/>
          </p:nvSpPr>
          <p:spPr>
            <a:xfrm rot="15505273">
              <a:off x="623071" y="3183441"/>
              <a:ext cx="3188210" cy="4255919"/>
            </a:xfrm>
            <a:prstGeom prst="wedgeEllipseCallou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a:extLst>
                <a:ext uri="{FF2B5EF4-FFF2-40B4-BE49-F238E27FC236}">
                  <a16:creationId xmlns="" xmlns:a16="http://schemas.microsoft.com/office/drawing/2014/main" id="{9044FB80-719F-4486-9B55-3101E5E67398}"/>
                </a:ext>
              </a:extLst>
            </p:cNvPr>
            <p:cNvSpPr txBox="1"/>
            <p:nvPr/>
          </p:nvSpPr>
          <p:spPr>
            <a:xfrm rot="20622153">
              <a:off x="429113" y="4390703"/>
              <a:ext cx="3788904" cy="2825339"/>
            </a:xfrm>
            <a:prstGeom prst="rect">
              <a:avLst/>
            </a:prstGeom>
            <a:noFill/>
          </p:spPr>
          <p:txBody>
            <a:bodyPr wrap="square" rtlCol="0">
              <a:spAutoFit/>
            </a:bodyPr>
            <a:lstStyle/>
            <a:p>
              <a:pPr lvl="0" algn="ctr"/>
              <a:r>
                <a:rPr lang="en-GB" sz="1600" dirty="0">
                  <a:solidFill>
                    <a:schemeClr val="bg1"/>
                  </a:solidFill>
                </a:rPr>
                <a:t>“</a:t>
              </a:r>
              <a:r>
                <a:rPr lang="en-GB" sz="1600" i="1" dirty="0">
                  <a:solidFill>
                    <a:schemeClr val="bg1"/>
                  </a:solidFill>
                </a:rPr>
                <a:t>We use a rigorous RARPA system, so staff know their individual learners and the progress they’re making through a robust target setting and tracking system. EHC Plan outcomes feed comprehensively into targets and support for each learner</a:t>
              </a:r>
              <a:r>
                <a:rPr lang="en-GB" sz="1600" dirty="0">
                  <a:solidFill>
                    <a:schemeClr val="bg1"/>
                  </a:solidFill>
                </a:rPr>
                <a:t>.”</a:t>
              </a:r>
            </a:p>
            <a:p>
              <a:pPr algn="ctr"/>
              <a:r>
                <a:rPr lang="en-US" sz="1600" dirty="0">
                  <a:solidFill>
                    <a:schemeClr val="bg1"/>
                  </a:solidFill>
                </a:rPr>
                <a:t>Supported Learning Team,</a:t>
              </a:r>
            </a:p>
            <a:p>
              <a:pPr algn="ctr"/>
              <a:r>
                <a:rPr lang="en-US" sz="1600" dirty="0">
                  <a:solidFill>
                    <a:schemeClr val="bg1"/>
                  </a:solidFill>
                </a:rPr>
                <a:t>NHC</a:t>
              </a:r>
            </a:p>
            <a:p>
              <a:pPr algn="ctr"/>
              <a:endParaRPr lang="en-US" dirty="0">
                <a:solidFill>
                  <a:schemeClr val="bg1"/>
                </a:solidFill>
              </a:endParaRPr>
            </a:p>
            <a:p>
              <a:endParaRPr lang="en-GB" dirty="0">
                <a:solidFill>
                  <a:schemeClr val="bg1"/>
                </a:solidFill>
              </a:endParaRPr>
            </a:p>
          </p:txBody>
        </p:sp>
      </p:grpSp>
    </p:spTree>
    <p:extLst>
      <p:ext uri="{BB962C8B-B14F-4D97-AF65-F5344CB8AC3E}">
        <p14:creationId xmlns="" xmlns:p14="http://schemas.microsoft.com/office/powerpoint/2010/main" val="429129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269719-C0CD-406D-847C-BC87CE9704FB}"/>
              </a:ext>
            </a:extLst>
          </p:cNvPr>
          <p:cNvSpPr>
            <a:spLocks noGrp="1"/>
          </p:cNvSpPr>
          <p:nvPr>
            <p:ph type="title"/>
          </p:nvPr>
        </p:nvSpPr>
        <p:spPr>
          <a:xfrm>
            <a:off x="114300" y="0"/>
            <a:ext cx="10515600" cy="1077118"/>
          </a:xfrm>
        </p:spPr>
        <p:txBody>
          <a:bodyPr/>
          <a:lstStyle/>
          <a:p>
            <a:r>
              <a:rPr lang="en-GB" dirty="0"/>
              <a:t>Final reflective exercise</a:t>
            </a:r>
          </a:p>
        </p:txBody>
      </p:sp>
      <p:sp>
        <p:nvSpPr>
          <p:cNvPr id="3" name="Content Placeholder 2">
            <a:extLst>
              <a:ext uri="{FF2B5EF4-FFF2-40B4-BE49-F238E27FC236}">
                <a16:creationId xmlns="" xmlns:a16="http://schemas.microsoft.com/office/drawing/2014/main" id="{EA384D7B-4A44-4252-AAE9-66C6484CB84C}"/>
              </a:ext>
            </a:extLst>
          </p:cNvPr>
          <p:cNvSpPr>
            <a:spLocks noGrp="1"/>
          </p:cNvSpPr>
          <p:nvPr>
            <p:ph idx="1"/>
          </p:nvPr>
        </p:nvSpPr>
        <p:spPr>
          <a:xfrm>
            <a:off x="152399" y="844550"/>
            <a:ext cx="10515600" cy="4351338"/>
          </a:xfrm>
        </p:spPr>
        <p:txBody>
          <a:bodyPr/>
          <a:lstStyle/>
          <a:p>
            <a:pPr marL="0" indent="0">
              <a:buNone/>
            </a:pPr>
            <a:r>
              <a:rPr lang="en-GB" dirty="0"/>
              <a:t>Consider the following questions:</a:t>
            </a:r>
          </a:p>
          <a:p>
            <a:pPr marL="0" indent="0">
              <a:buNone/>
            </a:pPr>
            <a:endParaRPr lang="en-GB" i="1" dirty="0"/>
          </a:p>
          <a:p>
            <a:pPr marL="0" indent="0">
              <a:buNone/>
            </a:pPr>
            <a:endParaRPr lang="en-GB" i="1" dirty="0"/>
          </a:p>
          <a:p>
            <a:pPr marL="0" indent="0">
              <a:buNone/>
            </a:pPr>
            <a:endParaRPr lang="en-GB" i="1" dirty="0"/>
          </a:p>
          <a:p>
            <a:pPr marL="0" indent="0">
              <a:buNone/>
            </a:pPr>
            <a:endParaRPr lang="en-GB" i="1" dirty="0"/>
          </a:p>
        </p:txBody>
      </p:sp>
      <p:sp>
        <p:nvSpPr>
          <p:cNvPr id="4" name="Speech Bubble: Rectangle 3">
            <a:extLst>
              <a:ext uri="{FF2B5EF4-FFF2-40B4-BE49-F238E27FC236}">
                <a16:creationId xmlns="" xmlns:a16="http://schemas.microsoft.com/office/drawing/2014/main" id="{52A9B32D-21C2-4907-90E3-06C7065607DC}"/>
              </a:ext>
            </a:extLst>
          </p:cNvPr>
          <p:cNvSpPr/>
          <p:nvPr/>
        </p:nvSpPr>
        <p:spPr>
          <a:xfrm>
            <a:off x="909637" y="1574277"/>
            <a:ext cx="4167188" cy="1983508"/>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1.To what extent do you </a:t>
            </a:r>
            <a:r>
              <a:rPr lang="en-GB" sz="2000" dirty="0"/>
              <a:t>personalise study programmes for young people with SEND? Do they vary according to individual need</a:t>
            </a:r>
            <a:r>
              <a:rPr lang="en-GB" sz="2000"/>
              <a:t>, interests </a:t>
            </a:r>
            <a:r>
              <a:rPr lang="en-GB" sz="2000" dirty="0"/>
              <a:t>and aspirations?</a:t>
            </a:r>
          </a:p>
        </p:txBody>
      </p:sp>
      <p:sp>
        <p:nvSpPr>
          <p:cNvPr id="5" name="Speech Bubble: Rectangle 4">
            <a:extLst>
              <a:ext uri="{FF2B5EF4-FFF2-40B4-BE49-F238E27FC236}">
                <a16:creationId xmlns="" xmlns:a16="http://schemas.microsoft.com/office/drawing/2014/main" id="{FBDC54C4-0E60-4528-8146-BDB827F3AA82}"/>
              </a:ext>
            </a:extLst>
          </p:cNvPr>
          <p:cNvSpPr/>
          <p:nvPr/>
        </p:nvSpPr>
        <p:spPr>
          <a:xfrm>
            <a:off x="6229350" y="1574277"/>
            <a:ext cx="4438649" cy="1983508"/>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2. Compare the practice exemplified in this resource with that in your organisation. What have you learned that could be applied in your setting?</a:t>
            </a:r>
            <a:endParaRPr lang="en-GB" sz="2000" dirty="0"/>
          </a:p>
        </p:txBody>
      </p:sp>
      <p:sp>
        <p:nvSpPr>
          <p:cNvPr id="6" name="Speech Bubble: Rectangle 5">
            <a:extLst>
              <a:ext uri="{FF2B5EF4-FFF2-40B4-BE49-F238E27FC236}">
                <a16:creationId xmlns="" xmlns:a16="http://schemas.microsoft.com/office/drawing/2014/main" id="{E7DF0A0F-3AFE-49DD-B1F8-31C138631B80}"/>
              </a:ext>
            </a:extLst>
          </p:cNvPr>
          <p:cNvSpPr/>
          <p:nvPr/>
        </p:nvSpPr>
        <p:spPr>
          <a:xfrm>
            <a:off x="909636" y="4176075"/>
            <a:ext cx="4167187" cy="1864364"/>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3. How could you increase personalisation and enhance the quality of study programmes? </a:t>
            </a:r>
            <a:endParaRPr lang="en-GB" sz="2000" dirty="0"/>
          </a:p>
        </p:txBody>
      </p:sp>
      <p:sp>
        <p:nvSpPr>
          <p:cNvPr id="7" name="Speech Bubble: Rectangle 6">
            <a:extLst>
              <a:ext uri="{FF2B5EF4-FFF2-40B4-BE49-F238E27FC236}">
                <a16:creationId xmlns="" xmlns:a16="http://schemas.microsoft.com/office/drawing/2014/main" id="{68AEF3F1-3453-4765-BA0A-B5BF78C1B4C0}"/>
              </a:ext>
            </a:extLst>
          </p:cNvPr>
          <p:cNvSpPr/>
          <p:nvPr/>
        </p:nvSpPr>
        <p:spPr>
          <a:xfrm>
            <a:off x="6229350" y="4176075"/>
            <a:ext cx="4438649" cy="1838865"/>
          </a:xfrm>
          <a:prstGeom prst="wedgeRectCallout">
            <a:avLst/>
          </a:prstGeom>
          <a:solidFill>
            <a:srgbClr val="0071F8"/>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4. What are your priority actions and who do you need to work with to make these changes?</a:t>
            </a:r>
            <a:endParaRPr lang="en-GB" sz="2000" dirty="0"/>
          </a:p>
        </p:txBody>
      </p:sp>
    </p:spTree>
    <p:extLst>
      <p:ext uri="{BB962C8B-B14F-4D97-AF65-F5344CB8AC3E}">
        <p14:creationId xmlns="" xmlns:p14="http://schemas.microsoft.com/office/powerpoint/2010/main" val="9539734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71F8"/>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Developed by Alison O’Brien and Ruth Perry</a:t>
            </a:r>
          </a:p>
        </p:txBody>
      </p:sp>
      <p:sp>
        <p:nvSpPr>
          <p:cNvPr id="5" name="Subtitle 4"/>
          <p:cNvSpPr>
            <a:spLocks noGrp="1"/>
          </p:cNvSpPr>
          <p:nvPr>
            <p:ph type="subTitle" idx="1"/>
          </p:nvPr>
        </p:nvSpPr>
        <p:spPr>
          <a:xfrm>
            <a:off x="3247712" y="2541873"/>
            <a:ext cx="8546640" cy="801831"/>
          </a:xfrm>
        </p:spPr>
        <p:txBody>
          <a:bodyPr>
            <a:normAutofit fontScale="77500" lnSpcReduction="20000"/>
          </a:bodyPr>
          <a:lstStyle/>
          <a:p>
            <a:r>
              <a:rPr lang="en-GB" dirty="0"/>
              <a:t>As part of A project on ‘improving outcomes for learners with send’</a:t>
            </a:r>
          </a:p>
          <a:p>
            <a:r>
              <a:rPr lang="en-GB" dirty="0"/>
              <a:t>2018</a:t>
            </a:r>
          </a:p>
        </p:txBody>
      </p:sp>
      <p:pic>
        <p:nvPicPr>
          <p:cNvPr id="6" name="Picture 5" descr="ETF_Reversed_Cyan_RGB_Logo.jpg"/>
          <p:cNvPicPr>
            <a:picLocks noChangeAspect="1"/>
          </p:cNvPicPr>
          <p:nvPr/>
        </p:nvPicPr>
        <p:blipFill>
          <a:blip r:embed="rId2" cstate="print"/>
          <a:stretch>
            <a:fillRect/>
          </a:stretch>
        </p:blipFill>
        <p:spPr>
          <a:xfrm>
            <a:off x="10589667" y="378875"/>
            <a:ext cx="1215674" cy="645860"/>
          </a:xfrm>
          <a:prstGeom prst="rect">
            <a:avLst/>
          </a:prstGeom>
        </p:spPr>
      </p:pic>
      <p:pic>
        <p:nvPicPr>
          <p:cNvPr id="7" name="Picture 6" descr="ACER Natspec logos 2.jpg"/>
          <p:cNvPicPr>
            <a:picLocks noChangeAspect="1"/>
          </p:cNvPicPr>
          <p:nvPr/>
        </p:nvPicPr>
        <p:blipFill>
          <a:blip r:embed="rId3" cstate="print"/>
          <a:stretch>
            <a:fillRect/>
          </a:stretch>
        </p:blipFill>
        <p:spPr>
          <a:xfrm>
            <a:off x="404241" y="380860"/>
            <a:ext cx="2748390" cy="712018"/>
          </a:xfrm>
          <a:prstGeom prst="rect">
            <a:avLst/>
          </a:prstGeom>
        </p:spPr>
      </p:pic>
      <p:sp>
        <p:nvSpPr>
          <p:cNvPr id="8" name="TextBox 7"/>
          <p:cNvSpPr txBox="1"/>
          <p:nvPr/>
        </p:nvSpPr>
        <p:spPr>
          <a:xfrm>
            <a:off x="3299254" y="4230371"/>
            <a:ext cx="8550876" cy="2246769"/>
          </a:xfrm>
          <a:prstGeom prst="rect">
            <a:avLst/>
          </a:prstGeom>
          <a:solidFill>
            <a:schemeClr val="tx2">
              <a:lumMod val="75000"/>
            </a:schemeClr>
          </a:solidFill>
        </p:spPr>
        <p:txBody>
          <a:bodyPr wrap="square" rtlCol="0">
            <a:spAutoFit/>
          </a:bodyPr>
          <a:lstStyle/>
          <a:p>
            <a:endParaRPr lang="en-GB" sz="2800" dirty="0">
              <a:solidFill>
                <a:schemeClr val="bg1"/>
              </a:solidFill>
              <a:latin typeface="Arial" pitchFamily="34" charset="0"/>
              <a:cs typeface="Arial" pitchFamily="34" charset="0"/>
            </a:endParaRPr>
          </a:p>
          <a:p>
            <a:r>
              <a:rPr lang="en-GB" sz="2800" dirty="0">
                <a:solidFill>
                  <a:schemeClr val="bg1"/>
                </a:solidFill>
                <a:latin typeface="Arial" pitchFamily="34" charset="0"/>
                <a:cs typeface="Arial" pitchFamily="34" charset="0"/>
              </a:rPr>
              <a:t>For more high quality SEND resources visit: the </a:t>
            </a:r>
            <a:r>
              <a:rPr lang="en-GB" sz="2800" dirty="0">
                <a:solidFill>
                  <a:schemeClr val="bg1"/>
                </a:solidFill>
                <a:highlight>
                  <a:srgbClr val="FFFFFF"/>
                </a:highlight>
                <a:latin typeface="Arial" panose="020B0604020202020204" pitchFamily="34" charset="0"/>
                <a:cs typeface="Arial" panose="020B0604020202020204" pitchFamily="34" charset="0"/>
                <a:hlinkClick r:id="rId4"/>
              </a:rPr>
              <a:t>SEND Exhibition Site</a:t>
            </a:r>
            <a:r>
              <a:rPr lang="en-GB" sz="2800" dirty="0">
                <a:solidFill>
                  <a:schemeClr val="bg1"/>
                </a:solidFill>
                <a:latin typeface="Arial" panose="020B0604020202020204" pitchFamily="34" charset="0"/>
                <a:cs typeface="Arial" panose="020B0604020202020204" pitchFamily="34" charset="0"/>
              </a:rPr>
              <a:t> on the Excellence Gateway</a:t>
            </a:r>
          </a:p>
          <a:p>
            <a:endParaRPr lang="en-GB" sz="2800" dirty="0">
              <a:solidFill>
                <a:schemeClr val="bg1"/>
              </a:solidFill>
              <a:latin typeface="Arial" panose="020B0604020202020204" pitchFamily="34" charset="0"/>
              <a:cs typeface="Arial" panose="020B0604020202020204" pitchFamily="34" charset="0"/>
            </a:endParaRPr>
          </a:p>
          <a:p>
            <a:endParaRPr lang="en-GB"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440674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1D25B88-2AFF-4A45-811F-2DE355ADDACE}"/>
              </a:ext>
            </a:extLst>
          </p:cNvPr>
          <p:cNvSpPr>
            <a:spLocks noGrp="1"/>
          </p:cNvSpPr>
          <p:nvPr>
            <p:ph type="title"/>
          </p:nvPr>
        </p:nvSpPr>
        <p:spPr>
          <a:xfrm>
            <a:off x="564940" y="711637"/>
            <a:ext cx="3494362" cy="4930246"/>
          </a:xfrm>
        </p:spPr>
        <p:txBody>
          <a:bodyPr>
            <a:normAutofit/>
          </a:bodyPr>
          <a:lstStyle/>
          <a:p>
            <a:pPr algn="r"/>
            <a:r>
              <a:rPr lang="en-GB" b="1" dirty="0">
                <a:solidFill>
                  <a:srgbClr val="0071F8"/>
                </a:solidFill>
              </a:rPr>
              <a:t>Learning from effective practice</a:t>
            </a:r>
          </a:p>
        </p:txBody>
      </p:sp>
      <p:sp>
        <p:nvSpPr>
          <p:cNvPr id="3" name="Content Placeholder 2">
            <a:extLst>
              <a:ext uri="{FF2B5EF4-FFF2-40B4-BE49-F238E27FC236}">
                <a16:creationId xmlns="" xmlns:a16="http://schemas.microsoft.com/office/drawing/2014/main" id="{C915F7B3-3974-4C66-995C-870AD70632DB}"/>
              </a:ext>
            </a:extLst>
          </p:cNvPr>
          <p:cNvSpPr>
            <a:spLocks noGrp="1"/>
          </p:cNvSpPr>
          <p:nvPr>
            <p:ph idx="1"/>
          </p:nvPr>
        </p:nvSpPr>
        <p:spPr>
          <a:xfrm>
            <a:off x="4976031" y="485775"/>
            <a:ext cx="6377769" cy="5408348"/>
          </a:xfrm>
        </p:spPr>
        <p:txBody>
          <a:bodyPr anchor="ctr">
            <a:normAutofit/>
          </a:bodyPr>
          <a:lstStyle/>
          <a:p>
            <a:pPr marL="0" indent="0">
              <a:buNone/>
            </a:pPr>
            <a:r>
              <a:rPr lang="en-GB" sz="2400" dirty="0"/>
              <a:t>This module draws on information provided by leaders and practitioners at good and outstanding providers. </a:t>
            </a:r>
          </a:p>
          <a:p>
            <a:pPr marL="0" indent="0">
              <a:buNone/>
            </a:pPr>
            <a:r>
              <a:rPr lang="en-GB" sz="2400" dirty="0"/>
              <a:t>Our thanks goes to:</a:t>
            </a:r>
          </a:p>
          <a:p>
            <a:pPr marL="0" indent="0">
              <a:buNone/>
            </a:pPr>
            <a:endParaRPr lang="en-GB" sz="2400" dirty="0"/>
          </a:p>
          <a:p>
            <a:r>
              <a:rPr lang="en-GB" sz="2400" dirty="0"/>
              <a:t>City College Norwich (CCN)</a:t>
            </a:r>
          </a:p>
          <a:p>
            <a:r>
              <a:rPr lang="en-GB" sz="2400" dirty="0"/>
              <a:t>North Hertfordshire College (NHC)</a:t>
            </a:r>
          </a:p>
          <a:p>
            <a:r>
              <a:rPr lang="en-GB" sz="2400" dirty="0"/>
              <a:t>Royal National College for the Blind (RNC)</a:t>
            </a:r>
          </a:p>
          <a:p>
            <a:r>
              <a:rPr lang="en-GB" sz="2400" dirty="0"/>
              <a:t>Weston College</a:t>
            </a:r>
          </a:p>
        </p:txBody>
      </p:sp>
    </p:spTree>
    <p:extLst>
      <p:ext uri="{BB962C8B-B14F-4D97-AF65-F5344CB8AC3E}">
        <p14:creationId xmlns="" xmlns:p14="http://schemas.microsoft.com/office/powerpoint/2010/main" val="521282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4804F4-EE01-4ACA-B3CC-380A5AE0DF05}"/>
              </a:ext>
            </a:extLst>
          </p:cNvPr>
          <p:cNvSpPr>
            <a:spLocks noGrp="1"/>
          </p:cNvSpPr>
          <p:nvPr>
            <p:ph type="title"/>
          </p:nvPr>
        </p:nvSpPr>
        <p:spPr>
          <a:xfrm>
            <a:off x="838200" y="50165"/>
            <a:ext cx="10515600" cy="1325563"/>
          </a:xfrm>
        </p:spPr>
        <p:txBody>
          <a:bodyPr>
            <a:normAutofit/>
          </a:bodyPr>
          <a:lstStyle/>
          <a:p>
            <a:r>
              <a:rPr lang="en-GB" b="1" dirty="0">
                <a:latin typeface="Arial" panose="020B0604020202020204" pitchFamily="34" charset="0"/>
                <a:cs typeface="Arial" panose="020B0604020202020204" pitchFamily="34" charset="0"/>
              </a:rPr>
              <a:t>Contents</a:t>
            </a:r>
          </a:p>
        </p:txBody>
      </p:sp>
      <p:sp>
        <p:nvSpPr>
          <p:cNvPr id="3" name="Content Placeholder 2">
            <a:extLst>
              <a:ext uri="{FF2B5EF4-FFF2-40B4-BE49-F238E27FC236}">
                <a16:creationId xmlns="" xmlns:a16="http://schemas.microsoft.com/office/drawing/2014/main" id="{A99E3786-90FF-4DE2-8D37-3E123EB59BD5}"/>
              </a:ext>
            </a:extLst>
          </p:cNvPr>
          <p:cNvSpPr>
            <a:spLocks noGrp="1"/>
          </p:cNvSpPr>
          <p:nvPr>
            <p:ph idx="1"/>
          </p:nvPr>
        </p:nvSpPr>
        <p:spPr>
          <a:xfrm>
            <a:off x="923850" y="1247879"/>
            <a:ext cx="10713720" cy="5421278"/>
          </a:xfrm>
        </p:spPr>
        <p:txBody>
          <a:bodyPr>
            <a:normAutofit fontScale="92500" lnSpcReduction="10000"/>
          </a:bodyPr>
          <a:lstStyle/>
          <a:p>
            <a:pPr>
              <a:spcAft>
                <a:spcPts val="1200"/>
              </a:spcAft>
            </a:pPr>
            <a:r>
              <a:rPr lang="en-GB" dirty="0">
                <a:latin typeface="+mj-lt"/>
                <a:cs typeface="Arial" panose="020B0604020202020204" pitchFamily="34" charset="0"/>
              </a:rPr>
              <a:t>Understanding study programmes for students with SEND</a:t>
            </a:r>
          </a:p>
          <a:p>
            <a:pPr>
              <a:spcAft>
                <a:spcPts val="1200"/>
              </a:spcAft>
            </a:pPr>
            <a:r>
              <a:rPr lang="en-GB" dirty="0">
                <a:latin typeface="+mj-lt"/>
                <a:cs typeface="Arial" panose="020B0604020202020204" pitchFamily="34" charset="0"/>
              </a:rPr>
              <a:t>What is personalisation – and why do it?</a:t>
            </a:r>
          </a:p>
          <a:p>
            <a:pPr>
              <a:spcAft>
                <a:spcPts val="1200"/>
              </a:spcAft>
            </a:pPr>
            <a:r>
              <a:rPr lang="en-GB" dirty="0">
                <a:latin typeface="+mj-lt"/>
                <a:cs typeface="Arial" panose="020B0604020202020204" pitchFamily="34" charset="0"/>
              </a:rPr>
              <a:t>Approaches to personalisation including:</a:t>
            </a:r>
          </a:p>
          <a:p>
            <a:pPr lvl="1">
              <a:spcAft>
                <a:spcPts val="1200"/>
              </a:spcAft>
            </a:pPr>
            <a:r>
              <a:rPr lang="en-GB" dirty="0">
                <a:latin typeface="+mj-lt"/>
                <a:cs typeface="Arial" panose="020B0604020202020204" pitchFamily="34" charset="0"/>
              </a:rPr>
              <a:t>Getting to know the individual</a:t>
            </a:r>
          </a:p>
          <a:p>
            <a:pPr lvl="1">
              <a:spcAft>
                <a:spcPts val="1200"/>
              </a:spcAft>
            </a:pPr>
            <a:r>
              <a:rPr lang="en-GB" dirty="0">
                <a:latin typeface="+mj-lt"/>
                <a:cs typeface="Arial" panose="020B0604020202020204" pitchFamily="34" charset="0"/>
              </a:rPr>
              <a:t>Undertaking effective assessments</a:t>
            </a:r>
          </a:p>
          <a:p>
            <a:pPr lvl="1">
              <a:spcAft>
                <a:spcPts val="1200"/>
              </a:spcAft>
            </a:pPr>
            <a:r>
              <a:rPr lang="en-GB" dirty="0">
                <a:latin typeface="+mj-lt"/>
                <a:cs typeface="Arial" panose="020B0604020202020204" pitchFamily="34" charset="0"/>
              </a:rPr>
              <a:t>Using the Preparing for Adulthood outcomes</a:t>
            </a:r>
          </a:p>
          <a:p>
            <a:pPr lvl="1">
              <a:spcAft>
                <a:spcPts val="1200"/>
              </a:spcAft>
            </a:pPr>
            <a:r>
              <a:rPr lang="en-GB" dirty="0">
                <a:latin typeface="+mj-lt"/>
                <a:cs typeface="Arial" panose="020B0604020202020204" pitchFamily="34" charset="0"/>
              </a:rPr>
              <a:t>Selecting appropriate learning activities and environments</a:t>
            </a:r>
          </a:p>
          <a:p>
            <a:pPr lvl="1">
              <a:spcAft>
                <a:spcPts val="1200"/>
              </a:spcAft>
            </a:pPr>
            <a:r>
              <a:rPr lang="en-GB" dirty="0">
                <a:latin typeface="+mj-lt"/>
                <a:cs typeface="Arial" panose="020B0604020202020204" pitchFamily="34" charset="0"/>
              </a:rPr>
              <a:t>Personalising support</a:t>
            </a:r>
          </a:p>
          <a:p>
            <a:pPr lvl="1">
              <a:spcAft>
                <a:spcPts val="1200"/>
              </a:spcAft>
            </a:pPr>
            <a:r>
              <a:rPr lang="en-GB" dirty="0">
                <a:latin typeface="+mj-lt"/>
                <a:cs typeface="Arial" panose="020B0604020202020204" pitchFamily="34" charset="0"/>
              </a:rPr>
              <a:t>Recognising learning in personalised programmes</a:t>
            </a:r>
          </a:p>
          <a:p>
            <a:pPr>
              <a:spcAft>
                <a:spcPts val="1200"/>
              </a:spcAft>
            </a:pPr>
            <a:r>
              <a:rPr lang="en-GB" dirty="0">
                <a:latin typeface="+mj-lt"/>
                <a:cs typeface="Arial" panose="020B0604020202020204" pitchFamily="34" charset="0"/>
              </a:rPr>
              <a:t>Reflective activities</a:t>
            </a:r>
          </a:p>
          <a:p>
            <a:pPr marL="0" indent="0">
              <a:buNone/>
            </a:pPr>
            <a:endParaRPr lang="en-GB" dirty="0"/>
          </a:p>
        </p:txBody>
      </p:sp>
    </p:spTree>
    <p:extLst>
      <p:ext uri="{BB962C8B-B14F-4D97-AF65-F5344CB8AC3E}">
        <p14:creationId xmlns="" xmlns:p14="http://schemas.microsoft.com/office/powerpoint/2010/main" val="685991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FAB5B4-4B61-4E5A-8283-32F2B8C54833}"/>
              </a:ext>
            </a:extLst>
          </p:cNvPr>
          <p:cNvSpPr>
            <a:spLocks noGrp="1"/>
          </p:cNvSpPr>
          <p:nvPr>
            <p:ph type="title"/>
          </p:nvPr>
        </p:nvSpPr>
        <p:spPr>
          <a:xfrm>
            <a:off x="700194" y="304800"/>
            <a:ext cx="10515600" cy="867613"/>
          </a:xfrm>
        </p:spPr>
        <p:txBody>
          <a:bodyPr anchor="t">
            <a:normAutofit fontScale="90000"/>
          </a:bodyPr>
          <a:lstStyle/>
          <a:p>
            <a:r>
              <a:rPr lang="en-GB" sz="4900" dirty="0">
                <a:latin typeface="Arial" panose="020B0604020202020204" pitchFamily="34" charset="0"/>
                <a:cs typeface="Arial" panose="020B0604020202020204" pitchFamily="34" charset="0"/>
              </a:rPr>
              <a:t>Study programmes: the basics</a:t>
            </a:r>
            <a:br>
              <a:rPr lang="en-GB" sz="4900" dirty="0">
                <a:latin typeface="Arial" panose="020B0604020202020204" pitchFamily="34" charset="0"/>
                <a:cs typeface="Arial" panose="020B0604020202020204" pitchFamily="34" charset="0"/>
              </a:rPr>
            </a:br>
            <a:endParaRPr lang="en-GB" sz="4900"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 xmlns:a16="http://schemas.microsoft.com/office/drawing/2014/main" id="{471FE6F9-2BD3-43EA-B10F-95ACA176CA17}"/>
              </a:ext>
            </a:extLst>
          </p:cNvPr>
          <p:cNvSpPr>
            <a:spLocks noGrp="1"/>
          </p:cNvSpPr>
          <p:nvPr>
            <p:ph idx="1"/>
          </p:nvPr>
        </p:nvSpPr>
        <p:spPr>
          <a:xfrm>
            <a:off x="8178104" y="1349733"/>
            <a:ext cx="3569025" cy="4409941"/>
          </a:xfrm>
        </p:spPr>
        <p:txBody>
          <a:bodyPr>
            <a:noAutofit/>
          </a:bodyPr>
          <a:lstStyle/>
          <a:p>
            <a:pPr>
              <a:lnSpc>
                <a:spcPct val="120000"/>
              </a:lnSpc>
              <a:spcBef>
                <a:spcPts val="0"/>
              </a:spcBef>
              <a:spcAft>
                <a:spcPts val="600"/>
              </a:spcAft>
            </a:pPr>
            <a:r>
              <a:rPr lang="en-GB" sz="1600" b="1" dirty="0">
                <a:latin typeface="Arial" panose="020B0604020202020204" pitchFamily="34" charset="0"/>
                <a:cs typeface="Arial" panose="020B0604020202020204" pitchFamily="34" charset="0"/>
              </a:rPr>
              <a:t>substantial</a:t>
            </a:r>
            <a:r>
              <a:rPr lang="en-GB" sz="1600" dirty="0">
                <a:latin typeface="Arial" panose="020B0604020202020204" pitchFamily="34" charset="0"/>
                <a:cs typeface="Arial" panose="020B0604020202020204" pitchFamily="34" charset="0"/>
              </a:rPr>
              <a:t> academic, applied or vocational </a:t>
            </a:r>
            <a:r>
              <a:rPr lang="en-GB" sz="1600" b="1" dirty="0">
                <a:latin typeface="Arial" panose="020B0604020202020204" pitchFamily="34" charset="0"/>
                <a:cs typeface="Arial" panose="020B0604020202020204" pitchFamily="34" charset="0"/>
              </a:rPr>
              <a:t>qualifications</a:t>
            </a:r>
          </a:p>
          <a:p>
            <a:pPr>
              <a:lnSpc>
                <a:spcPct val="120000"/>
              </a:lnSpc>
              <a:spcBef>
                <a:spcPts val="0"/>
              </a:spcBef>
              <a:spcAft>
                <a:spcPts val="600"/>
              </a:spcAft>
            </a:pPr>
            <a:r>
              <a:rPr lang="en-GB" sz="1600" b="1" dirty="0">
                <a:latin typeface="Arial" panose="020B0604020202020204" pitchFamily="34" charset="0"/>
                <a:cs typeface="Arial" panose="020B0604020202020204" pitchFamily="34" charset="0"/>
              </a:rPr>
              <a:t>English and maths </a:t>
            </a:r>
            <a:r>
              <a:rPr lang="en-GB" sz="1600" dirty="0">
                <a:latin typeface="Arial" panose="020B0604020202020204" pitchFamily="34" charset="0"/>
                <a:cs typeface="Arial" panose="020B0604020202020204" pitchFamily="34" charset="0"/>
              </a:rPr>
              <a:t>where students have not yet achieved a GCSE grade 4 (reformed grading) or grade C (legacy grading) </a:t>
            </a:r>
          </a:p>
          <a:p>
            <a:pPr>
              <a:lnSpc>
                <a:spcPct val="120000"/>
              </a:lnSpc>
              <a:spcBef>
                <a:spcPts val="0"/>
              </a:spcBef>
              <a:spcAft>
                <a:spcPts val="600"/>
              </a:spcAft>
            </a:pPr>
            <a:r>
              <a:rPr lang="en-GB" sz="1600" b="1" dirty="0">
                <a:latin typeface="Arial" panose="020B0604020202020204" pitchFamily="34" charset="0"/>
                <a:cs typeface="Arial" panose="020B0604020202020204" pitchFamily="34" charset="0"/>
              </a:rPr>
              <a:t>work experience </a:t>
            </a:r>
            <a:r>
              <a:rPr lang="en-GB" sz="1600" dirty="0">
                <a:latin typeface="Arial" panose="020B0604020202020204" pitchFamily="34" charset="0"/>
                <a:cs typeface="Arial" panose="020B0604020202020204" pitchFamily="34" charset="0"/>
              </a:rPr>
              <a:t>to inform career choices and provide opportunity to develop and apply skills in real working conditions </a:t>
            </a:r>
          </a:p>
          <a:p>
            <a:pPr>
              <a:lnSpc>
                <a:spcPct val="120000"/>
              </a:lnSpc>
              <a:spcBef>
                <a:spcPts val="0"/>
              </a:spcBef>
              <a:spcAft>
                <a:spcPts val="600"/>
              </a:spcAft>
            </a:pPr>
            <a:r>
              <a:rPr lang="en-GB" sz="1600" dirty="0">
                <a:latin typeface="Arial" panose="020B0604020202020204" pitchFamily="34" charset="0"/>
                <a:cs typeface="Arial" panose="020B0604020202020204" pitchFamily="34" charset="0"/>
              </a:rPr>
              <a:t>other </a:t>
            </a:r>
            <a:r>
              <a:rPr lang="en-GB" sz="1600" b="1" dirty="0">
                <a:latin typeface="Arial" panose="020B0604020202020204" pitchFamily="34" charset="0"/>
                <a:cs typeface="Arial" panose="020B0604020202020204" pitchFamily="34" charset="0"/>
              </a:rPr>
              <a:t>non-qualification activity </a:t>
            </a:r>
            <a:r>
              <a:rPr lang="en-GB" sz="1600" dirty="0">
                <a:latin typeface="Arial" panose="020B0604020202020204" pitchFamily="34" charset="0"/>
                <a:cs typeface="Arial" panose="020B0604020202020204" pitchFamily="34" charset="0"/>
              </a:rPr>
              <a:t>to develop character, skills, attitudes and confidence, and to support progression</a:t>
            </a:r>
          </a:p>
        </p:txBody>
      </p:sp>
      <p:sp>
        <p:nvSpPr>
          <p:cNvPr id="4" name="Rectangle 3">
            <a:extLst>
              <a:ext uri="{FF2B5EF4-FFF2-40B4-BE49-F238E27FC236}">
                <a16:creationId xmlns="" xmlns:a16="http://schemas.microsoft.com/office/drawing/2014/main" id="{04A0C72F-FF77-4999-8080-40D9F784AD59}"/>
              </a:ext>
            </a:extLst>
          </p:cNvPr>
          <p:cNvSpPr/>
          <p:nvPr/>
        </p:nvSpPr>
        <p:spPr>
          <a:xfrm>
            <a:off x="1122487" y="1598254"/>
            <a:ext cx="2746745" cy="1631216"/>
          </a:xfrm>
          <a:prstGeom prst="rect">
            <a:avLst/>
          </a:prstGeom>
        </p:spPr>
        <p:txBody>
          <a:bodyPr wrap="square">
            <a:spAutoFit/>
          </a:bodyPr>
          <a:lstStyle/>
          <a:p>
            <a:r>
              <a:rPr lang="en-GB" sz="2000">
                <a:latin typeface="Arial" panose="020B0604020202020204" pitchFamily="34" charset="0"/>
                <a:cs typeface="Arial" panose="020B0604020202020204" pitchFamily="34" charset="0"/>
              </a:rPr>
              <a:t>Students aged 16-19, and up to 25 for students with an Education Health and Care (EHC) Plan.</a:t>
            </a:r>
            <a:endParaRPr lang="en-GB" sz="2000"/>
          </a:p>
        </p:txBody>
      </p:sp>
      <p:sp>
        <p:nvSpPr>
          <p:cNvPr id="7" name="Rectangle 6">
            <a:extLst>
              <a:ext uri="{FF2B5EF4-FFF2-40B4-BE49-F238E27FC236}">
                <a16:creationId xmlns="" xmlns:a16="http://schemas.microsoft.com/office/drawing/2014/main" id="{C0A185CF-E0A0-4D04-96D4-919418035567}"/>
              </a:ext>
            </a:extLst>
          </p:cNvPr>
          <p:cNvSpPr/>
          <p:nvPr/>
        </p:nvSpPr>
        <p:spPr>
          <a:xfrm>
            <a:off x="3889639" y="1507383"/>
            <a:ext cx="3937628" cy="2246769"/>
          </a:xfrm>
          <a:prstGeom prst="rect">
            <a:avLst/>
          </a:prstGeom>
        </p:spPr>
        <p:txBody>
          <a:bodyPr wrap="square">
            <a:spAutoFit/>
          </a:bodyPr>
          <a:lstStyle/>
          <a:p>
            <a:pPr lvl="1"/>
            <a:r>
              <a:rPr lang="en-GB" sz="2000">
                <a:latin typeface="Arial" panose="020B0604020202020204" pitchFamily="34" charset="0"/>
                <a:cs typeface="Arial" panose="020B0604020202020204" pitchFamily="34" charset="0"/>
              </a:rPr>
              <a:t>Study programmes are designed to provide a structured and challenging learning programme that supports </a:t>
            </a:r>
            <a:r>
              <a:rPr lang="en-GB" sz="2000" b="1">
                <a:latin typeface="Arial" panose="020B0604020202020204" pitchFamily="34" charset="0"/>
                <a:cs typeface="Arial" panose="020B0604020202020204" pitchFamily="34" charset="0"/>
              </a:rPr>
              <a:t>development </a:t>
            </a:r>
            <a:r>
              <a:rPr lang="en-GB" sz="2000">
                <a:latin typeface="Arial" panose="020B0604020202020204" pitchFamily="34" charset="0"/>
                <a:cs typeface="Arial" panose="020B0604020202020204" pitchFamily="34" charset="0"/>
              </a:rPr>
              <a:t>and</a:t>
            </a:r>
            <a:r>
              <a:rPr lang="en-GB" sz="2000" b="1">
                <a:latin typeface="Arial" panose="020B0604020202020204" pitchFamily="34" charset="0"/>
                <a:cs typeface="Arial" panose="020B0604020202020204" pitchFamily="34" charset="0"/>
              </a:rPr>
              <a:t> progression in line with career plans.</a:t>
            </a:r>
            <a:endParaRPr lang="en-GB" sz="2000">
              <a:latin typeface="Arial" panose="020B0604020202020204" pitchFamily="34" charset="0"/>
              <a:cs typeface="Arial" panose="020B0604020202020204" pitchFamily="34" charset="0"/>
            </a:endParaRPr>
          </a:p>
        </p:txBody>
      </p:sp>
      <p:sp>
        <p:nvSpPr>
          <p:cNvPr id="8" name="Rectangle 7">
            <a:extLst>
              <a:ext uri="{FF2B5EF4-FFF2-40B4-BE49-F238E27FC236}">
                <a16:creationId xmlns="" xmlns:a16="http://schemas.microsoft.com/office/drawing/2014/main" id="{75EF7C0C-673F-439E-85E6-A81F20B61984}"/>
              </a:ext>
            </a:extLst>
          </p:cNvPr>
          <p:cNvSpPr/>
          <p:nvPr/>
        </p:nvSpPr>
        <p:spPr>
          <a:xfrm>
            <a:off x="4444574" y="1361555"/>
            <a:ext cx="3429001" cy="4435930"/>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2. What are study programmes designed to do? </a:t>
            </a:r>
          </a:p>
          <a:p>
            <a:endParaRPr lang="en-GB" sz="2400">
              <a:latin typeface="Arial" panose="020B0604020202020204" pitchFamily="34" charset="0"/>
              <a:cs typeface="Arial" panose="020B0604020202020204" pitchFamily="34" charset="0"/>
            </a:endParaRPr>
          </a:p>
          <a:p>
            <a:pPr algn="ctr"/>
            <a:endParaRPr lang="en-GB" sz="2400" i="1">
              <a:latin typeface="Arial" panose="020B0604020202020204" pitchFamily="34" charset="0"/>
              <a:cs typeface="Arial" panose="020B0604020202020204" pitchFamily="34" charset="0"/>
            </a:endParaRPr>
          </a:p>
          <a:p>
            <a:pPr algn="ctr"/>
            <a:r>
              <a:rPr lang="en-GB" sz="2400" i="1">
                <a:latin typeface="Arial" panose="020B0604020202020204" pitchFamily="34" charset="0"/>
                <a:cs typeface="Arial" panose="020B0604020202020204" pitchFamily="34" charset="0"/>
              </a:rPr>
              <a:t>Click to reveal</a:t>
            </a:r>
          </a:p>
        </p:txBody>
      </p:sp>
      <p:sp>
        <p:nvSpPr>
          <p:cNvPr id="9" name="Rectangle 8">
            <a:extLst>
              <a:ext uri="{FF2B5EF4-FFF2-40B4-BE49-F238E27FC236}">
                <a16:creationId xmlns="" xmlns:a16="http://schemas.microsoft.com/office/drawing/2014/main" id="{12999D74-D00A-406F-879C-D8F23D11143F}"/>
              </a:ext>
            </a:extLst>
          </p:cNvPr>
          <p:cNvSpPr/>
          <p:nvPr/>
        </p:nvSpPr>
        <p:spPr>
          <a:xfrm>
            <a:off x="777786" y="1359174"/>
            <a:ext cx="3429001" cy="4435930"/>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1. Who are study programmes for?</a:t>
            </a:r>
          </a:p>
          <a:p>
            <a:endParaRPr lang="en-GB" sz="2400">
              <a:latin typeface="Arial" panose="020B0604020202020204" pitchFamily="34" charset="0"/>
              <a:cs typeface="Arial" panose="020B0604020202020204" pitchFamily="34" charset="0"/>
            </a:endParaRPr>
          </a:p>
          <a:p>
            <a:endParaRPr lang="en-GB" sz="2400">
              <a:latin typeface="Arial" panose="020B0604020202020204" pitchFamily="34" charset="0"/>
              <a:cs typeface="Arial" panose="020B0604020202020204" pitchFamily="34" charset="0"/>
            </a:endParaRPr>
          </a:p>
          <a:p>
            <a:endParaRPr lang="en-GB" sz="2400">
              <a:latin typeface="Arial" panose="020B0604020202020204" pitchFamily="34" charset="0"/>
              <a:cs typeface="Arial" panose="020B0604020202020204" pitchFamily="34" charset="0"/>
            </a:endParaRPr>
          </a:p>
          <a:p>
            <a:pPr algn="ctr"/>
            <a:r>
              <a:rPr lang="en-GB" sz="2400" i="1">
                <a:latin typeface="Arial" panose="020B0604020202020204" pitchFamily="34" charset="0"/>
                <a:cs typeface="Arial" panose="020B0604020202020204" pitchFamily="34" charset="0"/>
              </a:rPr>
              <a:t>Click to reveal</a:t>
            </a:r>
          </a:p>
        </p:txBody>
      </p:sp>
      <p:sp>
        <p:nvSpPr>
          <p:cNvPr id="5" name="TextBox 4">
            <a:extLst>
              <a:ext uri="{FF2B5EF4-FFF2-40B4-BE49-F238E27FC236}">
                <a16:creationId xmlns="" xmlns:a16="http://schemas.microsoft.com/office/drawing/2014/main" id="{8EA3B37A-C3C0-4885-B543-30810A4800AD}"/>
              </a:ext>
            </a:extLst>
          </p:cNvPr>
          <p:cNvSpPr txBox="1"/>
          <p:nvPr/>
        </p:nvSpPr>
        <p:spPr>
          <a:xfrm>
            <a:off x="923827" y="5843321"/>
            <a:ext cx="10810973" cy="954107"/>
          </a:xfrm>
          <a:prstGeom prst="rect">
            <a:avLst/>
          </a:prstGeom>
          <a:noFill/>
        </p:spPr>
        <p:txBody>
          <a:bodyPr wrap="square" rtlCol="0">
            <a:spAutoFit/>
          </a:bodyPr>
          <a:lstStyle/>
          <a:p>
            <a:r>
              <a:rPr lang="en-GB" sz="2800"/>
              <a:t>Study programmes should be </a:t>
            </a:r>
            <a:r>
              <a:rPr lang="en-GB" sz="2800" b="1">
                <a:solidFill>
                  <a:srgbClr val="0071F8"/>
                </a:solidFill>
              </a:rPr>
              <a:t>tailored</a:t>
            </a:r>
            <a:r>
              <a:rPr lang="en-GB" sz="2800"/>
              <a:t> to support the achievement of the </a:t>
            </a:r>
            <a:r>
              <a:rPr lang="en-GB" sz="2800" b="1">
                <a:solidFill>
                  <a:srgbClr val="0071F8"/>
                </a:solidFill>
              </a:rPr>
              <a:t>individual’s long term goals</a:t>
            </a:r>
            <a:r>
              <a:rPr lang="en-GB" sz="2800"/>
              <a:t>.</a:t>
            </a:r>
          </a:p>
        </p:txBody>
      </p:sp>
      <p:sp>
        <p:nvSpPr>
          <p:cNvPr id="11" name="Rectangle 10">
            <a:extLst>
              <a:ext uri="{FF2B5EF4-FFF2-40B4-BE49-F238E27FC236}">
                <a16:creationId xmlns="" xmlns:a16="http://schemas.microsoft.com/office/drawing/2014/main" id="{8BC4CF45-52AE-4F2B-BC5F-E7ED86406986}"/>
              </a:ext>
            </a:extLst>
          </p:cNvPr>
          <p:cNvSpPr/>
          <p:nvPr/>
        </p:nvSpPr>
        <p:spPr>
          <a:xfrm>
            <a:off x="8170244" y="1367549"/>
            <a:ext cx="3569024" cy="4419997"/>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latin typeface="Arial" panose="020B0604020202020204" pitchFamily="34" charset="0"/>
                <a:cs typeface="Arial" panose="020B0604020202020204" pitchFamily="34" charset="0"/>
              </a:rPr>
              <a:t>3. What are the four key components typically contained in a study programme?</a:t>
            </a:r>
          </a:p>
          <a:p>
            <a:endParaRPr lang="en-GB" sz="2400">
              <a:latin typeface="Arial" panose="020B0604020202020204" pitchFamily="34" charset="0"/>
              <a:cs typeface="Arial" panose="020B0604020202020204" pitchFamily="34" charset="0"/>
            </a:endParaRPr>
          </a:p>
          <a:p>
            <a:pPr algn="ctr"/>
            <a:r>
              <a:rPr lang="en-GB" sz="2400" i="1">
                <a:latin typeface="Arial" panose="020B0604020202020204" pitchFamily="34" charset="0"/>
                <a:cs typeface="Arial" panose="020B0604020202020204" pitchFamily="34" charset="0"/>
              </a:rPr>
              <a:t>Click to reveal</a:t>
            </a:r>
          </a:p>
        </p:txBody>
      </p:sp>
    </p:spTree>
    <p:extLst>
      <p:ext uri="{BB962C8B-B14F-4D97-AF65-F5344CB8AC3E}">
        <p14:creationId xmlns="" xmlns:p14="http://schemas.microsoft.com/office/powerpoint/2010/main" val="102113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5" grpId="0"/>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F819CE-0530-4B49-8AE3-1F027CA5E9F8}"/>
              </a:ext>
            </a:extLst>
          </p:cNvPr>
          <p:cNvSpPr>
            <a:spLocks noGrp="1"/>
          </p:cNvSpPr>
          <p:nvPr>
            <p:ph type="title"/>
          </p:nvPr>
        </p:nvSpPr>
        <p:spPr>
          <a:xfrm>
            <a:off x="777859" y="87491"/>
            <a:ext cx="10515600" cy="1325563"/>
          </a:xfrm>
        </p:spPr>
        <p:txBody>
          <a:bodyPr/>
          <a:lstStyle/>
          <a:p>
            <a:r>
              <a:rPr lang="en-GB" dirty="0"/>
              <a:t>Flexibilities for students with SEND</a:t>
            </a:r>
          </a:p>
        </p:txBody>
      </p:sp>
      <p:sp>
        <p:nvSpPr>
          <p:cNvPr id="3" name="Content Placeholder 2">
            <a:extLst>
              <a:ext uri="{FF2B5EF4-FFF2-40B4-BE49-F238E27FC236}">
                <a16:creationId xmlns="" xmlns:a16="http://schemas.microsoft.com/office/drawing/2014/main" id="{2C0AF586-C935-486D-A7CC-2EE3BE7EA04A}"/>
              </a:ext>
            </a:extLst>
          </p:cNvPr>
          <p:cNvSpPr>
            <a:spLocks noGrp="1"/>
          </p:cNvSpPr>
          <p:nvPr>
            <p:ph idx="1"/>
          </p:nvPr>
        </p:nvSpPr>
        <p:spPr/>
        <p:txBody>
          <a:bodyPr/>
          <a:lstStyle/>
          <a:p>
            <a:endParaRPr lang="en-GB" dirty="0"/>
          </a:p>
        </p:txBody>
      </p:sp>
      <p:grpSp>
        <p:nvGrpSpPr>
          <p:cNvPr id="4" name="Group 3">
            <a:extLst>
              <a:ext uri="{FF2B5EF4-FFF2-40B4-BE49-F238E27FC236}">
                <a16:creationId xmlns="" xmlns:a16="http://schemas.microsoft.com/office/drawing/2014/main" id="{B08DA3F1-4617-4460-9CA4-D6A5702ADB7E}"/>
              </a:ext>
            </a:extLst>
          </p:cNvPr>
          <p:cNvGrpSpPr/>
          <p:nvPr/>
        </p:nvGrpSpPr>
        <p:grpSpPr>
          <a:xfrm>
            <a:off x="838200" y="1372595"/>
            <a:ext cx="10515600" cy="4800509"/>
            <a:chOff x="873286" y="1320560"/>
            <a:chExt cx="11664255" cy="4602488"/>
          </a:xfrm>
        </p:grpSpPr>
        <p:sp>
          <p:nvSpPr>
            <p:cNvPr id="5" name="Rectangle 4">
              <a:extLst>
                <a:ext uri="{FF2B5EF4-FFF2-40B4-BE49-F238E27FC236}">
                  <a16:creationId xmlns="" xmlns:a16="http://schemas.microsoft.com/office/drawing/2014/main" id="{D36ADBF9-EA5F-4CF0-A86F-7B84BE77BF8C}"/>
                </a:ext>
              </a:extLst>
            </p:cNvPr>
            <p:cNvSpPr/>
            <p:nvPr/>
          </p:nvSpPr>
          <p:spPr>
            <a:xfrm>
              <a:off x="873286" y="1320560"/>
              <a:ext cx="11664255" cy="4602488"/>
            </a:xfrm>
            <a:prstGeom prst="rect">
              <a:avLst/>
            </a:prstGeom>
            <a:solidFill>
              <a:srgbClr val="0071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 xmlns:a16="http://schemas.microsoft.com/office/drawing/2014/main" id="{4DDD7C5C-C6D4-4103-AED0-D73A49A30C4E}"/>
                </a:ext>
              </a:extLst>
            </p:cNvPr>
            <p:cNvSpPr txBox="1"/>
            <p:nvPr/>
          </p:nvSpPr>
          <p:spPr>
            <a:xfrm>
              <a:off x="1185807" y="1496702"/>
              <a:ext cx="10772134" cy="796718"/>
            </a:xfrm>
            <a:prstGeom prst="rect">
              <a:avLst/>
            </a:prstGeom>
            <a:noFill/>
          </p:spPr>
          <p:txBody>
            <a:bodyPr wrap="square" rtlCol="0">
              <a:spAutoFit/>
            </a:bodyPr>
            <a:lstStyle/>
            <a:p>
              <a:r>
                <a:rPr lang="en-GB" sz="2400" dirty="0">
                  <a:solidFill>
                    <a:schemeClr val="bg1"/>
                  </a:solidFill>
                </a:rPr>
                <a:t>Providers have a great deal of freedom in the way that they design and deliver study programmes, especially for students with SEND</a:t>
              </a:r>
              <a:r>
                <a:rPr lang="en-GB" sz="2400" b="1" dirty="0">
                  <a:solidFill>
                    <a:schemeClr val="bg1"/>
                  </a:solidFill>
                </a:rPr>
                <a:t>. </a:t>
              </a:r>
            </a:p>
          </p:txBody>
        </p:sp>
      </p:grpSp>
      <p:grpSp>
        <p:nvGrpSpPr>
          <p:cNvPr id="7" name="Group 6">
            <a:extLst>
              <a:ext uri="{FF2B5EF4-FFF2-40B4-BE49-F238E27FC236}">
                <a16:creationId xmlns="" xmlns:a16="http://schemas.microsoft.com/office/drawing/2014/main" id="{3CB0D102-C5DF-478F-8AA2-F8C3DE21826F}"/>
              </a:ext>
            </a:extLst>
          </p:cNvPr>
          <p:cNvGrpSpPr/>
          <p:nvPr/>
        </p:nvGrpSpPr>
        <p:grpSpPr>
          <a:xfrm>
            <a:off x="875271" y="2586673"/>
            <a:ext cx="4724399" cy="3520938"/>
            <a:chOff x="-1249680" y="3215142"/>
            <a:chExt cx="4724399" cy="3520938"/>
          </a:xfrm>
        </p:grpSpPr>
        <p:pic>
          <p:nvPicPr>
            <p:cNvPr id="8" name="Picture 7">
              <a:extLst>
                <a:ext uri="{FF2B5EF4-FFF2-40B4-BE49-F238E27FC236}">
                  <a16:creationId xmlns="" xmlns:a16="http://schemas.microsoft.com/office/drawing/2014/main" id="{4F5E960D-3F7F-428D-B4E1-FC85D4A75CFA}"/>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249680" y="3215142"/>
              <a:ext cx="4724399" cy="3520938"/>
            </a:xfrm>
            <a:prstGeom prst="rect">
              <a:avLst/>
            </a:prstGeom>
          </p:spPr>
        </p:pic>
        <p:sp>
          <p:nvSpPr>
            <p:cNvPr id="9" name="TextBox 8">
              <a:extLst>
                <a:ext uri="{FF2B5EF4-FFF2-40B4-BE49-F238E27FC236}">
                  <a16:creationId xmlns="" xmlns:a16="http://schemas.microsoft.com/office/drawing/2014/main" id="{A2FDDE61-D311-45A2-B38D-E84F1EAD28C9}"/>
                </a:ext>
              </a:extLst>
            </p:cNvPr>
            <p:cNvSpPr txBox="1"/>
            <p:nvPr/>
          </p:nvSpPr>
          <p:spPr>
            <a:xfrm>
              <a:off x="1216058" y="4948467"/>
              <a:ext cx="1989055" cy="1477328"/>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Click here for a general guide to</a:t>
              </a:r>
              <a:r>
                <a:rPr lang="en-GB" dirty="0">
                  <a:solidFill>
                    <a:schemeClr val="bg1"/>
                  </a:solidFill>
                  <a:latin typeface="Arial" panose="020B0604020202020204" pitchFamily="34" charset="0"/>
                  <a:cs typeface="Arial" panose="020B0604020202020204" pitchFamily="34" charset="0"/>
                  <a:hlinkClick r:id="rId3"/>
                </a:rPr>
                <a:t> </a:t>
              </a:r>
              <a:r>
                <a:rPr lang="en-GB" dirty="0">
                  <a:solidFill>
                    <a:schemeClr val="bg1"/>
                  </a:solidFill>
                  <a:latin typeface="Arial" panose="020B0604020202020204" pitchFamily="34" charset="0"/>
                  <a:cs typeface="Arial" panose="020B0604020202020204" pitchFamily="34" charset="0"/>
                  <a:hlinkClick r:id="rId4"/>
                </a:rPr>
                <a:t>study programmes</a:t>
              </a:r>
              <a:r>
                <a:rPr lang="en-GB" dirty="0">
                  <a:latin typeface="Arial" panose="020B0604020202020204" pitchFamily="34" charset="0"/>
                  <a:cs typeface="Arial" panose="020B0604020202020204" pitchFamily="34" charset="0"/>
                  <a:hlinkClick r:id="rId5"/>
                </a:rPr>
                <a:t> </a:t>
              </a: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p:txBody>
        </p:sp>
      </p:grpSp>
      <p:grpSp>
        <p:nvGrpSpPr>
          <p:cNvPr id="10" name="Group 9">
            <a:extLst>
              <a:ext uri="{FF2B5EF4-FFF2-40B4-BE49-F238E27FC236}">
                <a16:creationId xmlns="" xmlns:a16="http://schemas.microsoft.com/office/drawing/2014/main" id="{09A71C17-2B7D-4972-8ACF-92CDC8A6A980}"/>
              </a:ext>
            </a:extLst>
          </p:cNvPr>
          <p:cNvGrpSpPr/>
          <p:nvPr/>
        </p:nvGrpSpPr>
        <p:grpSpPr>
          <a:xfrm>
            <a:off x="5856417" y="2580893"/>
            <a:ext cx="5078805" cy="3520938"/>
            <a:chOff x="-1249680" y="3215142"/>
            <a:chExt cx="4724399" cy="3520938"/>
          </a:xfrm>
        </p:grpSpPr>
        <p:pic>
          <p:nvPicPr>
            <p:cNvPr id="11" name="Picture 10">
              <a:extLst>
                <a:ext uri="{FF2B5EF4-FFF2-40B4-BE49-F238E27FC236}">
                  <a16:creationId xmlns="" xmlns:a16="http://schemas.microsoft.com/office/drawing/2014/main" id="{2E2FCBD4-A5C9-45E3-A414-6C41391DEBD5}"/>
                </a:ext>
              </a:extLst>
            </p:cNvPr>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249680" y="3215142"/>
              <a:ext cx="4724399" cy="3520938"/>
            </a:xfrm>
            <a:prstGeom prst="rect">
              <a:avLst/>
            </a:prstGeom>
          </p:spPr>
        </p:pic>
        <p:sp>
          <p:nvSpPr>
            <p:cNvPr id="12" name="TextBox 11">
              <a:extLst>
                <a:ext uri="{FF2B5EF4-FFF2-40B4-BE49-F238E27FC236}">
                  <a16:creationId xmlns="" xmlns:a16="http://schemas.microsoft.com/office/drawing/2014/main" id="{7E222F13-C7B9-4244-A3DC-2F594432DA49}"/>
                </a:ext>
              </a:extLst>
            </p:cNvPr>
            <p:cNvSpPr txBox="1"/>
            <p:nvPr/>
          </p:nvSpPr>
          <p:spPr>
            <a:xfrm>
              <a:off x="1029406" y="4899899"/>
              <a:ext cx="2353830" cy="1754326"/>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Click here to see the </a:t>
              </a:r>
              <a:r>
                <a:rPr lang="en-GB" dirty="0" err="1">
                  <a:latin typeface="Arial" panose="020B0604020202020204" pitchFamily="34" charset="0"/>
                  <a:cs typeface="Arial" panose="020B0604020202020204" pitchFamily="34" charset="0"/>
                  <a:hlinkClick r:id="rId7"/>
                </a:rPr>
                <a:t>PfA</a:t>
              </a:r>
              <a:r>
                <a:rPr lang="en-GB" dirty="0">
                  <a:latin typeface="Arial" panose="020B0604020202020204" pitchFamily="34" charset="0"/>
                  <a:cs typeface="Arial" panose="020B0604020202020204" pitchFamily="34" charset="0"/>
                  <a:hlinkClick r:id="rId7"/>
                </a:rPr>
                <a:t> factsheet</a:t>
              </a:r>
              <a:r>
                <a:rPr lang="en-GB" dirty="0">
                  <a:latin typeface="Arial" panose="020B0604020202020204" pitchFamily="34" charset="0"/>
                  <a:cs typeface="Arial" panose="020B0604020202020204" pitchFamily="34" charset="0"/>
                </a:rPr>
                <a:t>:</a:t>
              </a:r>
            </a:p>
            <a:p>
              <a:pPr algn="ctr"/>
              <a:r>
                <a:rPr lang="en-GB" dirty="0">
                  <a:latin typeface="Arial" panose="020B0604020202020204" pitchFamily="34" charset="0"/>
                  <a:cs typeface="Arial" panose="020B0604020202020204" pitchFamily="34" charset="0"/>
                </a:rPr>
                <a:t> ‘Study programmes </a:t>
              </a:r>
            </a:p>
            <a:p>
              <a:pPr algn="ctr"/>
              <a:r>
                <a:rPr lang="en-GB" dirty="0">
                  <a:latin typeface="Arial" panose="020B0604020202020204" pitchFamily="34" charset="0"/>
                  <a:cs typeface="Arial" panose="020B0604020202020204" pitchFamily="34" charset="0"/>
                </a:rPr>
                <a:t>for students </a:t>
              </a:r>
            </a:p>
            <a:p>
              <a:pPr algn="ctr"/>
              <a:r>
                <a:rPr lang="en-GB" dirty="0">
                  <a:latin typeface="Arial" panose="020B0604020202020204" pitchFamily="34" charset="0"/>
                  <a:cs typeface="Arial" panose="020B0604020202020204" pitchFamily="34" charset="0"/>
                </a:rPr>
                <a:t>with SEND’ </a:t>
              </a:r>
            </a:p>
            <a:p>
              <a:pPr algn="ctr"/>
              <a:endParaRPr lang="en-GB" dirty="0">
                <a:latin typeface="Arial" panose="020B0604020202020204" pitchFamily="34" charset="0"/>
                <a:cs typeface="Arial" panose="020B0604020202020204" pitchFamily="34" charset="0"/>
              </a:endParaRPr>
            </a:p>
          </p:txBody>
        </p:sp>
      </p:grpSp>
    </p:spTree>
    <p:extLst>
      <p:ext uri="{BB962C8B-B14F-4D97-AF65-F5344CB8AC3E}">
        <p14:creationId xmlns="" xmlns:p14="http://schemas.microsoft.com/office/powerpoint/2010/main" val="2190456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C92BDB-4E2A-4541-A4F6-94A52FAD619E}"/>
              </a:ext>
            </a:extLst>
          </p:cNvPr>
          <p:cNvSpPr>
            <a:spLocks noGrp="1"/>
          </p:cNvSpPr>
          <p:nvPr>
            <p:ph type="title"/>
          </p:nvPr>
        </p:nvSpPr>
        <p:spPr>
          <a:xfrm>
            <a:off x="838200" y="963877"/>
            <a:ext cx="3494362" cy="4930246"/>
          </a:xfrm>
        </p:spPr>
        <p:txBody>
          <a:bodyPr>
            <a:normAutofit/>
          </a:bodyPr>
          <a:lstStyle/>
          <a:p>
            <a:pPr algn="r"/>
            <a:r>
              <a:rPr lang="en-GB" b="1">
                <a:solidFill>
                  <a:srgbClr val="0071F8"/>
                </a:solidFill>
                <a:latin typeface="Arial" panose="020B0604020202020204" pitchFamily="34" charset="0"/>
                <a:cs typeface="Arial" panose="020B0604020202020204" pitchFamily="34" charset="0"/>
              </a:rPr>
              <a:t>The core aim for students with SEND should match career aspirations</a:t>
            </a:r>
            <a:endParaRPr lang="en-GB">
              <a:solidFill>
                <a:srgbClr val="0071F8"/>
              </a:solidFill>
            </a:endParaRPr>
          </a:p>
        </p:txBody>
      </p:sp>
      <p:sp>
        <p:nvSpPr>
          <p:cNvPr id="3" name="Content Placeholder 2">
            <a:extLst>
              <a:ext uri="{FF2B5EF4-FFF2-40B4-BE49-F238E27FC236}">
                <a16:creationId xmlns="" xmlns:a16="http://schemas.microsoft.com/office/drawing/2014/main" id="{6AD8054D-26DC-4A44-99DF-23318020C453}"/>
              </a:ext>
            </a:extLst>
          </p:cNvPr>
          <p:cNvSpPr>
            <a:spLocks noGrp="1"/>
          </p:cNvSpPr>
          <p:nvPr>
            <p:ph idx="1"/>
          </p:nvPr>
        </p:nvSpPr>
        <p:spPr>
          <a:xfrm>
            <a:off x="4976031" y="426720"/>
            <a:ext cx="6377769" cy="5923279"/>
          </a:xfrm>
        </p:spPr>
        <p:txBody>
          <a:bodyPr anchor="ctr">
            <a:normAutofit lnSpcReduction="10000"/>
          </a:bodyPr>
          <a:lstStyle/>
          <a:p>
            <a:pPr marL="0" indent="0">
              <a:lnSpc>
                <a:spcPct val="110000"/>
              </a:lnSpc>
              <a:spcBef>
                <a:spcPts val="0"/>
              </a:spcBef>
              <a:spcAft>
                <a:spcPts val="600"/>
              </a:spcAft>
              <a:buNone/>
            </a:pPr>
            <a:r>
              <a:rPr lang="en-GB" sz="2400" dirty="0">
                <a:latin typeface="Arial" panose="020B0604020202020204" pitchFamily="34" charset="0"/>
                <a:cs typeface="Arial" panose="020B0604020202020204" pitchFamily="34" charset="0"/>
              </a:rPr>
              <a:t>This may be:</a:t>
            </a:r>
          </a:p>
          <a:p>
            <a:pPr>
              <a:lnSpc>
                <a:spcPct val="110000"/>
              </a:lnSpc>
              <a:spcBef>
                <a:spcPts val="0"/>
              </a:spcBef>
              <a:spcAft>
                <a:spcPts val="600"/>
              </a:spcAft>
            </a:pPr>
            <a:r>
              <a:rPr lang="en-GB" sz="2400" dirty="0">
                <a:latin typeface="Arial" panose="020B0604020202020204" pitchFamily="34" charset="0"/>
                <a:cs typeface="Arial" panose="020B0604020202020204" pitchFamily="34" charset="0"/>
              </a:rPr>
              <a:t>to achieve stretching qualifications</a:t>
            </a:r>
          </a:p>
          <a:p>
            <a:pPr>
              <a:lnSpc>
                <a:spcPct val="110000"/>
              </a:lnSpc>
              <a:spcBef>
                <a:spcPts val="0"/>
              </a:spcBef>
              <a:spcAft>
                <a:spcPts val="600"/>
              </a:spcAft>
            </a:pPr>
            <a:r>
              <a:rPr lang="en-GB" sz="2400" dirty="0">
                <a:latin typeface="Arial" panose="020B0604020202020204" pitchFamily="34" charset="0"/>
                <a:cs typeface="Arial" panose="020B0604020202020204" pitchFamily="34" charset="0"/>
              </a:rPr>
              <a:t>to prepare for employment and adult life more generally, for example through a traineeship or supported internship or….</a:t>
            </a:r>
          </a:p>
          <a:p>
            <a:pPr>
              <a:lnSpc>
                <a:spcPct val="110000"/>
              </a:lnSpc>
              <a:spcBef>
                <a:spcPts val="0"/>
              </a:spcBef>
              <a:spcAft>
                <a:spcPts val="600"/>
              </a:spcAft>
            </a:pPr>
            <a:r>
              <a:rPr lang="en-GB" sz="2400" dirty="0">
                <a:latin typeface="Arial" panose="020B0604020202020204" pitchFamily="34" charset="0"/>
                <a:cs typeface="Arial" panose="020B0604020202020204" pitchFamily="34" charset="0"/>
              </a:rPr>
              <a:t>for students for whom neither substantial qualifications nor preparation for employment are – at this stage in their lives – an appropriate option, to develop independent living skills.</a:t>
            </a:r>
          </a:p>
          <a:p>
            <a:pPr marL="0" indent="0">
              <a:buNone/>
            </a:pPr>
            <a:endParaRPr lang="en-GB" sz="2400" dirty="0">
              <a:latin typeface="Arial" panose="020B0604020202020204" pitchFamily="34" charset="0"/>
              <a:cs typeface="Arial" panose="020B0604020202020204" pitchFamily="34" charset="0"/>
            </a:endParaRPr>
          </a:p>
          <a:p>
            <a:pPr marL="0" indent="0">
              <a:lnSpc>
                <a:spcPct val="100000"/>
              </a:lnSpc>
              <a:spcBef>
                <a:spcPts val="0"/>
              </a:spcBef>
              <a:spcAft>
                <a:spcPts val="600"/>
              </a:spcAft>
              <a:buNone/>
            </a:pPr>
            <a:r>
              <a:rPr lang="en-GB" sz="3000" dirty="0">
                <a:latin typeface="Arial" panose="020B0604020202020204" pitchFamily="34" charset="0"/>
                <a:cs typeface="Arial" panose="020B0604020202020204" pitchFamily="34" charset="0"/>
              </a:rPr>
              <a:t>Ultimately, every study programme should be about </a:t>
            </a:r>
            <a:r>
              <a:rPr lang="en-GB" sz="3000" b="1" dirty="0">
                <a:solidFill>
                  <a:srgbClr val="0071F8"/>
                </a:solidFill>
                <a:latin typeface="Arial" panose="020B0604020202020204" pitchFamily="34" charset="0"/>
                <a:cs typeface="Arial" panose="020B0604020202020204" pitchFamily="34" charset="0"/>
              </a:rPr>
              <a:t>improving life outcomes</a:t>
            </a:r>
            <a:r>
              <a:rPr lang="en-GB" sz="3000" b="1" dirty="0">
                <a:latin typeface="Arial" panose="020B0604020202020204" pitchFamily="34" charset="0"/>
                <a:cs typeface="Arial" panose="020B0604020202020204" pitchFamily="34" charset="0"/>
              </a:rPr>
              <a:t> </a:t>
            </a:r>
            <a:r>
              <a:rPr lang="en-GB" sz="3000" dirty="0">
                <a:latin typeface="Arial" panose="020B0604020202020204" pitchFamily="34" charset="0"/>
                <a:cs typeface="Arial" panose="020B0604020202020204" pitchFamily="34" charset="0"/>
              </a:rPr>
              <a:t>for young people SEND.</a:t>
            </a:r>
          </a:p>
        </p:txBody>
      </p:sp>
    </p:spTree>
    <p:extLst>
      <p:ext uri="{BB962C8B-B14F-4D97-AF65-F5344CB8AC3E}">
        <p14:creationId xmlns="" xmlns:p14="http://schemas.microsoft.com/office/powerpoint/2010/main" val="3954853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F6DB3B96-6264-4B36-A18E-F0F034B8E41B}"/>
              </a:ext>
            </a:extLst>
          </p:cNvPr>
          <p:cNvSpPr txBox="1"/>
          <p:nvPr/>
        </p:nvSpPr>
        <p:spPr>
          <a:xfrm>
            <a:off x="462331" y="105962"/>
            <a:ext cx="4571582" cy="6401753"/>
          </a:xfrm>
          <a:prstGeom prst="rect">
            <a:avLst/>
          </a:prstGeom>
          <a:noFill/>
        </p:spPr>
        <p:txBody>
          <a:bodyPr wrap="square" rtlCol="0">
            <a:spAutoFit/>
          </a:bodyPr>
          <a:lstStyle/>
          <a:p>
            <a:r>
              <a:rPr lang="en-GB" sz="2400" b="1" dirty="0"/>
              <a:t>What does the Code of Practice say about study programmes?</a:t>
            </a:r>
          </a:p>
          <a:p>
            <a:endParaRPr lang="en-GB" sz="2400" dirty="0"/>
          </a:p>
          <a:p>
            <a:r>
              <a:rPr lang="en-GB" sz="2000" dirty="0"/>
              <a:t>All students should follow a coherent study programme which provides stretch and progression and enables them to achieve the best possible outcomes in adult life……</a:t>
            </a:r>
          </a:p>
          <a:p>
            <a:endParaRPr lang="en-GB" sz="2000" dirty="0"/>
          </a:p>
          <a:p>
            <a:r>
              <a:rPr lang="en-GB" sz="2000" dirty="0"/>
              <a:t>For students who are not taking qualifications, their study programme should focus on high quality work experience, and on non-qualification activity which prepares them well for employment, independent living, being healthy adults and participating in society. </a:t>
            </a:r>
          </a:p>
          <a:p>
            <a:endParaRPr lang="en-GB" dirty="0"/>
          </a:p>
          <a:p>
            <a:r>
              <a:rPr lang="en-GB" sz="1600" dirty="0"/>
              <a:t>The SEND Code of Practice, 2015 p.130</a:t>
            </a:r>
          </a:p>
        </p:txBody>
      </p:sp>
      <p:sp>
        <p:nvSpPr>
          <p:cNvPr id="13" name="Rectangle 12">
            <a:extLst>
              <a:ext uri="{FF2B5EF4-FFF2-40B4-BE49-F238E27FC236}">
                <a16:creationId xmlns="" xmlns:a16="http://schemas.microsoft.com/office/drawing/2014/main" id="{8530EEC1-A1C9-4FFB-AA41-7D6345540DE1}"/>
              </a:ext>
            </a:extLst>
          </p:cNvPr>
          <p:cNvSpPr/>
          <p:nvPr/>
        </p:nvSpPr>
        <p:spPr>
          <a:xfrm>
            <a:off x="5363853" y="249116"/>
            <a:ext cx="6271548" cy="65287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chemeClr val="tx1"/>
                </a:solidFill>
              </a:rPr>
              <a:t>When inspecting study programmes, Ofsted will consider the extent to which: </a:t>
            </a:r>
          </a:p>
          <a:p>
            <a:endParaRPr lang="en-GB" b="1" dirty="0">
              <a:solidFill>
                <a:schemeClr val="tx1"/>
              </a:solidFill>
            </a:endParaRPr>
          </a:p>
          <a:p>
            <a:pPr marL="285750" lvl="0" indent="-285750">
              <a:spcAft>
                <a:spcPts val="600"/>
              </a:spcAft>
              <a:buFont typeface="Wingdings" panose="05000000000000000000" pitchFamily="2" charset="2"/>
              <a:buChar char="§"/>
            </a:pPr>
            <a:r>
              <a:rPr lang="en-GB" dirty="0">
                <a:solidFill>
                  <a:schemeClr val="tx1"/>
                </a:solidFill>
              </a:rPr>
              <a:t>learners participate in good quality and </a:t>
            </a:r>
            <a:r>
              <a:rPr lang="en-GB" b="1" dirty="0">
                <a:solidFill>
                  <a:schemeClr val="tx1"/>
                </a:solidFill>
              </a:rPr>
              <a:t>individually tailored </a:t>
            </a:r>
            <a:r>
              <a:rPr lang="en-GB" dirty="0">
                <a:solidFill>
                  <a:schemeClr val="tx1"/>
                </a:solidFill>
              </a:rPr>
              <a:t>learning programmes that lead to paid </a:t>
            </a:r>
            <a:r>
              <a:rPr lang="en-GB" b="1" dirty="0">
                <a:solidFill>
                  <a:schemeClr val="tx1"/>
                </a:solidFill>
              </a:rPr>
              <a:t>employment</a:t>
            </a:r>
            <a:r>
              <a:rPr lang="en-GB" dirty="0">
                <a:solidFill>
                  <a:schemeClr val="tx1"/>
                </a:solidFill>
              </a:rPr>
              <a:t> where appropriate, including to supported internships, traineeships and apprenticeships and/or </a:t>
            </a:r>
            <a:r>
              <a:rPr lang="en-GB" b="1" dirty="0">
                <a:solidFill>
                  <a:schemeClr val="tx1"/>
                </a:solidFill>
              </a:rPr>
              <a:t>greater independence in their everyday lives</a:t>
            </a:r>
          </a:p>
          <a:p>
            <a:pPr marL="285750" lvl="0" indent="-285750">
              <a:spcAft>
                <a:spcPts val="600"/>
              </a:spcAft>
              <a:buFont typeface="Wingdings" panose="05000000000000000000" pitchFamily="2" charset="2"/>
              <a:buChar char="§"/>
            </a:pPr>
            <a:r>
              <a:rPr lang="en-GB" dirty="0">
                <a:solidFill>
                  <a:schemeClr val="tx1"/>
                </a:solidFill>
              </a:rPr>
              <a:t>learners have </a:t>
            </a:r>
            <a:r>
              <a:rPr lang="en-GB" b="1" dirty="0">
                <a:solidFill>
                  <a:schemeClr val="tx1"/>
                </a:solidFill>
              </a:rPr>
              <a:t>opportunities to develop </a:t>
            </a:r>
            <a:r>
              <a:rPr lang="en-GB" dirty="0">
                <a:solidFill>
                  <a:schemeClr val="tx1"/>
                </a:solidFill>
              </a:rPr>
              <a:t>their independence, improve their communication skills and make relevant personal choices and decisions</a:t>
            </a:r>
          </a:p>
          <a:p>
            <a:pPr marL="285750" lvl="0" indent="-285750">
              <a:spcAft>
                <a:spcPts val="600"/>
              </a:spcAft>
              <a:buFont typeface="Wingdings" panose="05000000000000000000" pitchFamily="2" charset="2"/>
              <a:buChar char="§"/>
            </a:pPr>
            <a:r>
              <a:rPr lang="en-GB" dirty="0">
                <a:solidFill>
                  <a:schemeClr val="tx1"/>
                </a:solidFill>
              </a:rPr>
              <a:t>learners develop skills to enhance their employability and independence in their everyday lives in </a:t>
            </a:r>
            <a:r>
              <a:rPr lang="en-GB" b="1" dirty="0">
                <a:solidFill>
                  <a:schemeClr val="tx1"/>
                </a:solidFill>
              </a:rPr>
              <a:t>real-life situations</a:t>
            </a:r>
            <a:r>
              <a:rPr lang="en-GB" dirty="0">
                <a:solidFill>
                  <a:schemeClr val="tx1"/>
                </a:solidFill>
              </a:rPr>
              <a:t>, including meaningful work experience, and how well they take an active part in their local communities.</a:t>
            </a:r>
          </a:p>
          <a:p>
            <a:pPr marL="285750" lvl="0" indent="-285750">
              <a:buFont typeface="Wingdings" panose="05000000000000000000" pitchFamily="2" charset="2"/>
              <a:buChar char="§"/>
            </a:pPr>
            <a:endParaRPr lang="en-GB" dirty="0">
              <a:solidFill>
                <a:schemeClr val="tx1"/>
              </a:solidFill>
            </a:endParaRPr>
          </a:p>
          <a:p>
            <a:pPr lvl="0"/>
            <a:r>
              <a:rPr lang="en-GB" dirty="0">
                <a:solidFill>
                  <a:schemeClr val="tx1"/>
                </a:solidFill>
                <a:hlinkClick r:id="rId2"/>
              </a:rPr>
              <a:t>Ofsted Further Education and Skills Inspection Handbook</a:t>
            </a:r>
            <a:endParaRPr lang="en-GB" dirty="0">
              <a:solidFill>
                <a:schemeClr val="tx1"/>
              </a:solidFill>
            </a:endParaRPr>
          </a:p>
          <a:p>
            <a:endParaRPr lang="en-GB" dirty="0">
              <a:solidFill>
                <a:schemeClr val="tx1"/>
              </a:solidFill>
            </a:endParaRPr>
          </a:p>
          <a:p>
            <a:r>
              <a:rPr lang="en-GB" dirty="0">
                <a:solidFill>
                  <a:schemeClr val="tx1"/>
                </a:solidFill>
              </a:rPr>
              <a:t>See Ofsted report </a:t>
            </a:r>
            <a:r>
              <a:rPr lang="en-GB" dirty="0">
                <a:latin typeface="Arial" panose="020B0604020202020204" pitchFamily="34" charset="0"/>
                <a:cs typeface="Arial" panose="020B0604020202020204" pitchFamily="34" charset="0"/>
                <a:hlinkClick r:id="rId3"/>
              </a:rPr>
              <a:t>Moving forward</a:t>
            </a:r>
            <a:r>
              <a:rPr lang="en-GB" dirty="0">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(2016)</a:t>
            </a:r>
          </a:p>
          <a:p>
            <a:pPr lvl="0"/>
            <a:r>
              <a:rPr lang="en-GB" dirty="0">
                <a:solidFill>
                  <a:schemeClr val="tx1"/>
                </a:solidFill>
                <a:latin typeface="Arial" panose="020B0604020202020204" pitchFamily="34" charset="0"/>
                <a:cs typeface="Arial" panose="020B0604020202020204" pitchFamily="34" charset="0"/>
              </a:rPr>
              <a:t>for more information on expectations for high needs learners.</a:t>
            </a:r>
          </a:p>
          <a:p>
            <a:endParaRPr lang="en-GB" dirty="0">
              <a:solidFill>
                <a:schemeClr val="tx1"/>
              </a:solidFill>
            </a:endParaRPr>
          </a:p>
        </p:txBody>
      </p:sp>
    </p:spTree>
    <p:extLst>
      <p:ext uri="{BB962C8B-B14F-4D97-AF65-F5344CB8AC3E}">
        <p14:creationId xmlns="" xmlns:p14="http://schemas.microsoft.com/office/powerpoint/2010/main" val="555909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1196</TotalTime>
  <Words>4662</Words>
  <Application>Microsoft Office PowerPoint</Application>
  <PresentationFormat>Custom</PresentationFormat>
  <Paragraphs>302</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Delivering personalised Study Programmes</vt:lpstr>
      <vt:lpstr>An interactive learning resource  created by Natspec</vt:lpstr>
      <vt:lpstr> About this self-guided learning module </vt:lpstr>
      <vt:lpstr>Learning from effective practice</vt:lpstr>
      <vt:lpstr>Contents</vt:lpstr>
      <vt:lpstr>Study programmes: the basics </vt:lpstr>
      <vt:lpstr>Flexibilities for students with SEND</vt:lpstr>
      <vt:lpstr>The core aim for students with SEND should match career aspirations</vt:lpstr>
      <vt:lpstr>Slide 9</vt:lpstr>
      <vt:lpstr>So what do we mean by ‘personalised programmes’?</vt:lpstr>
      <vt:lpstr>Why do we need to personalise programmes for learners with SEND?</vt:lpstr>
      <vt:lpstr>Slide 12</vt:lpstr>
      <vt:lpstr>Reflective exercise: examining the data</vt:lpstr>
      <vt:lpstr>Creating an offer which facilitates personalisation</vt:lpstr>
      <vt:lpstr>Slide 15</vt:lpstr>
      <vt:lpstr>Personalising programmes means:  getting to know the young person as an individual</vt:lpstr>
      <vt:lpstr>Activity</vt:lpstr>
      <vt:lpstr>  </vt:lpstr>
      <vt:lpstr>  </vt:lpstr>
      <vt:lpstr>Personalising programmes means: conducting a thorough initial assessment</vt:lpstr>
      <vt:lpstr>Slide 21</vt:lpstr>
      <vt:lpstr>Activity: planning a personalised study programme to help a learner achieve their goals </vt:lpstr>
      <vt:lpstr>Personalising programmes means: considering learning activities and environments  </vt:lpstr>
      <vt:lpstr>Personalising programmes means: working out the best way to support individual learners to access learning </vt:lpstr>
      <vt:lpstr>Slide 25</vt:lpstr>
      <vt:lpstr>How does a successful college deliver personalised support for learners with SEND on mainstream programmes?</vt:lpstr>
      <vt:lpstr>Personalising programmes means:  choosing the best way to recognise each learner’s achievements </vt:lpstr>
      <vt:lpstr>What can you do to personalise a study programme for the individual?</vt:lpstr>
      <vt:lpstr>Slide 29</vt:lpstr>
      <vt:lpstr>What can you do to personalise a study programme for the individual?</vt:lpstr>
      <vt:lpstr>Slide 31</vt:lpstr>
      <vt:lpstr>Managing the challenges of a non-accredited approach</vt:lpstr>
      <vt:lpstr>Final reflective exercise</vt:lpstr>
      <vt:lpstr>Developed by Alison O’Brien and Ruth Perry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Delivering personalised Study Programmes</dc:title>
  <dc:creator>Alison O'brien</dc:creator>
  <cp:lastModifiedBy>rob</cp:lastModifiedBy>
  <cp:revision>153</cp:revision>
  <dcterms:created xsi:type="dcterms:W3CDTF">2018-03-14T15:25:28Z</dcterms:created>
  <dcterms:modified xsi:type="dcterms:W3CDTF">2018-04-17T09:31:52Z</dcterms:modified>
</cp:coreProperties>
</file>