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95" r:id="rId2"/>
    <p:sldId id="296" r:id="rId3"/>
    <p:sldId id="257" r:id="rId4"/>
    <p:sldId id="258" r:id="rId5"/>
    <p:sldId id="305" r:id="rId6"/>
    <p:sldId id="268" r:id="rId7"/>
    <p:sldId id="302" r:id="rId8"/>
    <p:sldId id="290" r:id="rId9"/>
    <p:sldId id="292" r:id="rId10"/>
    <p:sldId id="298" r:id="rId11"/>
    <p:sldId id="269" r:id="rId12"/>
    <p:sldId id="270" r:id="rId13"/>
    <p:sldId id="306" r:id="rId14"/>
    <p:sldId id="274" r:id="rId15"/>
    <p:sldId id="303" r:id="rId16"/>
    <p:sldId id="312" r:id="rId17"/>
    <p:sldId id="310" r:id="rId18"/>
    <p:sldId id="311" r:id="rId19"/>
    <p:sldId id="308" r:id="rId20"/>
    <p:sldId id="307" r:id="rId21"/>
    <p:sldId id="309" r:id="rId22"/>
    <p:sldId id="313"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ola Jacobsen" initials="YJ" lastIdx="3" clrIdx="0">
    <p:extLst>
      <p:ext uri="{19B8F6BF-5375-455C-9EA6-DF929625EA0E}">
        <p15:presenceInfo xmlns:p15="http://schemas.microsoft.com/office/powerpoint/2012/main" xmlns="" userId="524cdf34f97f0fdc" providerId="Windows Live"/>
      </p:ext>
    </p:extLst>
  </p:cmAuthor>
  <p:cmAuthor id="2" name="Alison O'brien" initials="AO" lastIdx="1" clrIdx="1">
    <p:extLst>
      <p:ext uri="{19B8F6BF-5375-455C-9EA6-DF929625EA0E}">
        <p15:presenceInfo xmlns:p15="http://schemas.microsoft.com/office/powerpoint/2012/main" xmlns="" userId="e56c7866bb69a908" providerId="Windows Live"/>
      </p:ext>
    </p:extLst>
  </p:cmAuthor>
  <p:cmAuthor id="3" name="Ruth Perry" initials="RP" lastIdx="11" clrIdx="2">
    <p:extLst>
      <p:ext uri="{19B8F6BF-5375-455C-9EA6-DF929625EA0E}">
        <p15:presenceInfo xmlns:p15="http://schemas.microsoft.com/office/powerpoint/2012/main" xmlns="" userId="Ruth Perry"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373071"/>
    <a:srgbClr val="0071F8"/>
    <a:srgbClr val="FFFF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2" autoAdjust="0"/>
    <p:restoredTop sz="96101" autoAdjust="0"/>
  </p:normalViewPr>
  <p:slideViewPr>
    <p:cSldViewPr snapToGrid="0">
      <p:cViewPr varScale="1">
        <p:scale>
          <a:sx n="70" d="100"/>
          <a:sy n="70" d="100"/>
        </p:scale>
        <p:origin x="-744" y="-102"/>
      </p:cViewPr>
      <p:guideLst>
        <p:guide orient="horz" pos="2160"/>
        <p:guide pos="3840"/>
      </p:guideLst>
    </p:cSldViewPr>
  </p:slideViewPr>
  <p:outlineViewPr>
    <p:cViewPr>
      <p:scale>
        <a:sx n="33" d="100"/>
        <a:sy n="33" d="100"/>
      </p:scale>
      <p:origin x="0" y="-16926"/>
    </p:cViewPr>
  </p:outlineViewPr>
  <p:notesTextViewPr>
    <p:cViewPr>
      <p:scale>
        <a:sx n="1" d="1"/>
        <a:sy n="1" d="1"/>
      </p:scale>
      <p:origin x="0" y="0"/>
    </p:cViewPr>
  </p:notesTextViewPr>
  <p:sorterViewPr>
    <p:cViewPr varScale="1">
      <p:scale>
        <a:sx n="1" d="1"/>
        <a:sy n="1" d="1"/>
      </p:scale>
      <p:origin x="0" y="-2568"/>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52"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9493C8-8B2F-4F6B-B84B-2524D12C8DB8}" type="datetimeFigureOut">
              <a:rPr lang="en-GB" smtClean="0"/>
              <a:pPr/>
              <a:t>17/04/2018</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AD3B6D-F3F0-4779-B01C-7D266439D3D2}" type="slidenum">
              <a:rPr lang="en-GB" smtClean="0"/>
              <a:pPr/>
              <a:t>‹#›</a:t>
            </a:fld>
            <a:endParaRPr lang="en-GB" dirty="0"/>
          </a:p>
        </p:txBody>
      </p:sp>
    </p:spTree>
    <p:extLst>
      <p:ext uri="{BB962C8B-B14F-4D97-AF65-F5344CB8AC3E}">
        <p14:creationId xmlns:p14="http://schemas.microsoft.com/office/powerpoint/2010/main" xmlns="" val="2857839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38AD3B6D-F3F0-4779-B01C-7D266439D3D2}" type="slidenum">
              <a:rPr lang="en-GB" smtClean="0"/>
              <a:pPr/>
              <a:t>12</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90C34B5-C3DA-4A05-AA2E-7980AB3B92F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xmlns="" id="{FB2D2DD9-C006-48CF-9B3D-842D132DD8E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xmlns="" id="{52BBE57C-0EC9-495C-9CB6-B5CF226BC1AD}"/>
              </a:ext>
            </a:extLst>
          </p:cNvPr>
          <p:cNvSpPr>
            <a:spLocks noGrp="1"/>
          </p:cNvSpPr>
          <p:nvPr>
            <p:ph type="dt" sz="half" idx="10"/>
          </p:nvPr>
        </p:nvSpPr>
        <p:spPr/>
        <p:txBody>
          <a:bodyPr/>
          <a:lstStyle/>
          <a:p>
            <a:fld id="{50AA57BF-98AE-4952-A769-0C86569D6870}" type="datetimeFigureOut">
              <a:rPr lang="en-GB" smtClean="0"/>
              <a:pPr/>
              <a:t>17/04/2018</a:t>
            </a:fld>
            <a:endParaRPr lang="en-GB" dirty="0"/>
          </a:p>
        </p:txBody>
      </p:sp>
      <p:sp>
        <p:nvSpPr>
          <p:cNvPr id="5" name="Footer Placeholder 4">
            <a:extLst>
              <a:ext uri="{FF2B5EF4-FFF2-40B4-BE49-F238E27FC236}">
                <a16:creationId xmlns:a16="http://schemas.microsoft.com/office/drawing/2014/main" xmlns="" id="{750A44C5-7BD6-407C-A4DF-9A2E93705FCB}"/>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xmlns="" id="{B8E87926-346F-4691-85BB-EC1AFFFCD2FA}"/>
              </a:ext>
            </a:extLst>
          </p:cNvPr>
          <p:cNvSpPr>
            <a:spLocks noGrp="1"/>
          </p:cNvSpPr>
          <p:nvPr>
            <p:ph type="sldNum" sz="quarter" idx="12"/>
          </p:nvPr>
        </p:nvSpPr>
        <p:spPr/>
        <p:txBody>
          <a:bodyPr/>
          <a:lstStyle/>
          <a:p>
            <a:fld id="{2BCF4DB8-21F0-40CC-9DFD-05B45EC3608E}" type="slidenum">
              <a:rPr lang="en-GB" smtClean="0"/>
              <a:pPr/>
              <a:t>‹#›</a:t>
            </a:fld>
            <a:endParaRPr lang="en-GB" dirty="0"/>
          </a:p>
        </p:txBody>
      </p:sp>
    </p:spTree>
    <p:extLst>
      <p:ext uri="{BB962C8B-B14F-4D97-AF65-F5344CB8AC3E}">
        <p14:creationId xmlns:p14="http://schemas.microsoft.com/office/powerpoint/2010/main" xmlns="" val="7771043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8576A42-2383-493A-9CDE-66BD1CFFAC1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1BEC3023-848B-404A-AA89-3F3174F783C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D369C846-F07C-4124-A76F-346D703C2C94}"/>
              </a:ext>
            </a:extLst>
          </p:cNvPr>
          <p:cNvSpPr>
            <a:spLocks noGrp="1"/>
          </p:cNvSpPr>
          <p:nvPr>
            <p:ph type="dt" sz="half" idx="10"/>
          </p:nvPr>
        </p:nvSpPr>
        <p:spPr/>
        <p:txBody>
          <a:bodyPr/>
          <a:lstStyle/>
          <a:p>
            <a:fld id="{50AA57BF-98AE-4952-A769-0C86569D6870}" type="datetimeFigureOut">
              <a:rPr lang="en-GB" smtClean="0"/>
              <a:pPr/>
              <a:t>17/04/2018</a:t>
            </a:fld>
            <a:endParaRPr lang="en-GB" dirty="0"/>
          </a:p>
        </p:txBody>
      </p:sp>
      <p:sp>
        <p:nvSpPr>
          <p:cNvPr id="5" name="Footer Placeholder 4">
            <a:extLst>
              <a:ext uri="{FF2B5EF4-FFF2-40B4-BE49-F238E27FC236}">
                <a16:creationId xmlns:a16="http://schemas.microsoft.com/office/drawing/2014/main" xmlns="" id="{0A2F3A02-8172-4AFF-8D26-354EBB0F2B22}"/>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xmlns="" id="{25A6EF0D-9E02-448A-AF61-436D8EEF1B3A}"/>
              </a:ext>
            </a:extLst>
          </p:cNvPr>
          <p:cNvSpPr>
            <a:spLocks noGrp="1"/>
          </p:cNvSpPr>
          <p:nvPr>
            <p:ph type="sldNum" sz="quarter" idx="12"/>
          </p:nvPr>
        </p:nvSpPr>
        <p:spPr/>
        <p:txBody>
          <a:bodyPr/>
          <a:lstStyle/>
          <a:p>
            <a:fld id="{2BCF4DB8-21F0-40CC-9DFD-05B45EC3608E}" type="slidenum">
              <a:rPr lang="en-GB" smtClean="0"/>
              <a:pPr/>
              <a:t>‹#›</a:t>
            </a:fld>
            <a:endParaRPr lang="en-GB" dirty="0"/>
          </a:p>
        </p:txBody>
      </p:sp>
    </p:spTree>
    <p:extLst>
      <p:ext uri="{BB962C8B-B14F-4D97-AF65-F5344CB8AC3E}">
        <p14:creationId xmlns:p14="http://schemas.microsoft.com/office/powerpoint/2010/main" xmlns="" val="17337869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39DD5BC1-69EC-424B-B65E-084E3401C24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06A7B8E8-1DFB-4969-93FF-A89ED2C25A4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A4039642-792A-4C4A-9A68-B7215CCC8145}"/>
              </a:ext>
            </a:extLst>
          </p:cNvPr>
          <p:cNvSpPr>
            <a:spLocks noGrp="1"/>
          </p:cNvSpPr>
          <p:nvPr>
            <p:ph type="dt" sz="half" idx="10"/>
          </p:nvPr>
        </p:nvSpPr>
        <p:spPr/>
        <p:txBody>
          <a:bodyPr/>
          <a:lstStyle/>
          <a:p>
            <a:fld id="{50AA57BF-98AE-4952-A769-0C86569D6870}" type="datetimeFigureOut">
              <a:rPr lang="en-GB" smtClean="0"/>
              <a:pPr/>
              <a:t>17/04/2018</a:t>
            </a:fld>
            <a:endParaRPr lang="en-GB" dirty="0"/>
          </a:p>
        </p:txBody>
      </p:sp>
      <p:sp>
        <p:nvSpPr>
          <p:cNvPr id="5" name="Footer Placeholder 4">
            <a:extLst>
              <a:ext uri="{FF2B5EF4-FFF2-40B4-BE49-F238E27FC236}">
                <a16:creationId xmlns:a16="http://schemas.microsoft.com/office/drawing/2014/main" xmlns="" id="{95AF5E61-16AC-4E7E-8490-71C16CBB45CC}"/>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xmlns="" id="{5C47D0F7-0BBB-4209-AD2A-7B73723FC07E}"/>
              </a:ext>
            </a:extLst>
          </p:cNvPr>
          <p:cNvSpPr>
            <a:spLocks noGrp="1"/>
          </p:cNvSpPr>
          <p:nvPr>
            <p:ph type="sldNum" sz="quarter" idx="12"/>
          </p:nvPr>
        </p:nvSpPr>
        <p:spPr/>
        <p:txBody>
          <a:bodyPr/>
          <a:lstStyle/>
          <a:p>
            <a:fld id="{2BCF4DB8-21F0-40CC-9DFD-05B45EC3608E}" type="slidenum">
              <a:rPr lang="en-GB" smtClean="0"/>
              <a:pPr/>
              <a:t>‹#›</a:t>
            </a:fld>
            <a:endParaRPr lang="en-GB" dirty="0"/>
          </a:p>
        </p:txBody>
      </p:sp>
    </p:spTree>
    <p:extLst>
      <p:ext uri="{BB962C8B-B14F-4D97-AF65-F5344CB8AC3E}">
        <p14:creationId xmlns:p14="http://schemas.microsoft.com/office/powerpoint/2010/main" xmlns="" val="32100150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Slide Option 2">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184960" y="2961600"/>
            <a:ext cx="6623040" cy="1656000"/>
          </a:xfrm>
          <a:solidFill>
            <a:schemeClr val="bg1"/>
          </a:solidFill>
        </p:spPr>
        <p:txBody>
          <a:bodyPr lIns="108000" tIns="136800" rIns="0" bIns="0">
            <a:noAutofit/>
          </a:bodyPr>
          <a:lstStyle>
            <a:lvl1pPr algn="l">
              <a:lnSpc>
                <a:spcPts val="5467"/>
              </a:lnSpc>
              <a:defRPr sz="6000" b="1" cap="all" baseline="0">
                <a:solidFill>
                  <a:schemeClr val="accent4"/>
                </a:solidFill>
              </a:defRPr>
            </a:lvl1pPr>
          </a:lstStyle>
          <a:p>
            <a:r>
              <a:rPr lang="en-US"/>
              <a:t>Click to edit Master title style</a:t>
            </a:r>
            <a:endParaRPr lang="en-GB" dirty="0"/>
          </a:p>
        </p:txBody>
      </p:sp>
      <p:sp>
        <p:nvSpPr>
          <p:cNvPr id="3" name="Subtitle 2"/>
          <p:cNvSpPr>
            <a:spLocks noGrp="1"/>
          </p:cNvSpPr>
          <p:nvPr>
            <p:ph type="subTitle" idx="1"/>
          </p:nvPr>
        </p:nvSpPr>
        <p:spPr>
          <a:xfrm>
            <a:off x="5184960" y="4824000"/>
            <a:ext cx="6623040" cy="1656000"/>
          </a:xfrm>
          <a:solidFill>
            <a:schemeClr val="tx1"/>
          </a:solidFill>
        </p:spPr>
        <p:txBody>
          <a:bodyPr lIns="108000" tIns="108000" bIns="108000"/>
          <a:lstStyle>
            <a:lvl1pPr marL="0" indent="0" algn="l">
              <a:lnSpc>
                <a:spcPts val="2133"/>
              </a:lnSpc>
              <a:spcBef>
                <a:spcPts val="0"/>
              </a:spcBef>
              <a:buNone/>
              <a:defRPr sz="1800" b="1" cap="all" baseline="0">
                <a:solidFill>
                  <a:schemeClr val="bg1"/>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GB" dirty="0"/>
          </a:p>
        </p:txBody>
      </p:sp>
      <p:sp>
        <p:nvSpPr>
          <p:cNvPr id="11" name="Text Placeholder 10"/>
          <p:cNvSpPr>
            <a:spLocks noGrp="1"/>
          </p:cNvSpPr>
          <p:nvPr>
            <p:ph type="body" sz="quarter" idx="14"/>
          </p:nvPr>
        </p:nvSpPr>
        <p:spPr>
          <a:xfrm>
            <a:off x="5184960" y="5253203"/>
            <a:ext cx="6407315" cy="672075"/>
          </a:xfrm>
        </p:spPr>
        <p:txBody>
          <a:bodyPr lIns="108000">
            <a:noAutofit/>
          </a:bodyPr>
          <a:lstStyle>
            <a:lvl1pPr marL="0" indent="0" algn="l" defTabSz="1219170" rtl="0" eaLnBrk="1" latinLnBrk="0" hangingPunct="1">
              <a:lnSpc>
                <a:spcPts val="2133"/>
              </a:lnSpc>
              <a:spcBef>
                <a:spcPts val="0"/>
              </a:spcBef>
              <a:buFont typeface="Arial" panose="020B0604020202020204" pitchFamily="34" charset="0"/>
              <a:buNone/>
              <a:defRPr lang="en-US" sz="1800" b="0" kern="1200" cap="all" baseline="0" dirty="0" smtClean="0">
                <a:solidFill>
                  <a:schemeClr val="bg1"/>
                </a:solidFill>
                <a:latin typeface="+mn-lt"/>
                <a:ea typeface="+mn-ea"/>
                <a:cs typeface="+mn-cs"/>
              </a:defRPr>
            </a:lvl1pPr>
            <a:lvl2pPr marL="0" indent="0" algn="l" defTabSz="1219170" rtl="0" eaLnBrk="1" latinLnBrk="0" hangingPunct="1">
              <a:lnSpc>
                <a:spcPts val="2133"/>
              </a:lnSpc>
              <a:spcBef>
                <a:spcPts val="0"/>
              </a:spcBef>
              <a:buFont typeface="Arial" panose="020B0604020202020204" pitchFamily="34" charset="0"/>
              <a:buNone/>
              <a:defRPr lang="en-US" sz="1800" b="1" kern="1200" cap="all" baseline="0" dirty="0" smtClean="0">
                <a:solidFill>
                  <a:schemeClr val="bg1"/>
                </a:solidFill>
                <a:latin typeface="+mn-lt"/>
                <a:ea typeface="+mn-ea"/>
                <a:cs typeface="+mn-cs"/>
              </a:defRPr>
            </a:lvl2pPr>
            <a:lvl3pPr marL="0" indent="0" algn="l" defTabSz="1219170" rtl="0" eaLnBrk="1" latinLnBrk="0" hangingPunct="1">
              <a:lnSpc>
                <a:spcPts val="2133"/>
              </a:lnSpc>
              <a:spcBef>
                <a:spcPts val="0"/>
              </a:spcBef>
              <a:buFont typeface="Arial" panose="020B0604020202020204" pitchFamily="34" charset="0"/>
              <a:buNone/>
              <a:defRPr lang="en-US" sz="1800" b="1" kern="1200" cap="all" baseline="0" dirty="0" smtClean="0">
                <a:solidFill>
                  <a:schemeClr val="bg1"/>
                </a:solidFill>
                <a:latin typeface="+mn-lt"/>
                <a:ea typeface="+mn-ea"/>
                <a:cs typeface="+mn-cs"/>
              </a:defRPr>
            </a:lvl3pPr>
            <a:lvl4pPr marL="0" indent="0" algn="l" defTabSz="1219170" rtl="0" eaLnBrk="1" latinLnBrk="0" hangingPunct="1">
              <a:lnSpc>
                <a:spcPts val="2133"/>
              </a:lnSpc>
              <a:spcBef>
                <a:spcPts val="0"/>
              </a:spcBef>
              <a:buFont typeface="Arial" panose="020B0604020202020204" pitchFamily="34" charset="0"/>
              <a:buNone/>
              <a:defRPr lang="en-US" sz="1800" b="1" kern="1200" cap="all" baseline="0" dirty="0" smtClean="0">
                <a:solidFill>
                  <a:schemeClr val="bg1"/>
                </a:solidFill>
                <a:latin typeface="+mn-lt"/>
                <a:ea typeface="+mn-ea"/>
                <a:cs typeface="+mn-cs"/>
              </a:defRPr>
            </a:lvl4pPr>
            <a:lvl5pPr marL="0" indent="0" algn="l" defTabSz="1219170" rtl="0" eaLnBrk="1" latinLnBrk="0" hangingPunct="1">
              <a:lnSpc>
                <a:spcPts val="2133"/>
              </a:lnSpc>
              <a:spcBef>
                <a:spcPts val="0"/>
              </a:spcBef>
              <a:buFont typeface="Arial" panose="020B0604020202020204" pitchFamily="34" charset="0"/>
              <a:buNone/>
              <a:defRPr lang="en-GB" sz="1800" b="1" kern="1200" cap="all" baseline="0" dirty="0">
                <a:solidFill>
                  <a:schemeClr val="bg1"/>
                </a:solidFill>
                <a:latin typeface="+mn-lt"/>
                <a:ea typeface="+mn-ea"/>
                <a:cs typeface="+mn-cs"/>
              </a:defRPr>
            </a:lvl5pPr>
          </a:lstStyle>
          <a:p>
            <a:pPr lvl="0"/>
            <a:r>
              <a:rPr lang="en-US"/>
              <a:t>Click to edit Master text styles</a:t>
            </a:r>
          </a:p>
        </p:txBody>
      </p:sp>
      <p:sp>
        <p:nvSpPr>
          <p:cNvPr id="12" name="Text Placeholder 10"/>
          <p:cNvSpPr>
            <a:spLocks noGrp="1"/>
          </p:cNvSpPr>
          <p:nvPr>
            <p:ph type="body" sz="quarter" idx="15"/>
          </p:nvPr>
        </p:nvSpPr>
        <p:spPr>
          <a:xfrm>
            <a:off x="5184960" y="5829267"/>
            <a:ext cx="6407315" cy="672075"/>
          </a:xfrm>
        </p:spPr>
        <p:txBody>
          <a:bodyPr lIns="108000" tIns="108000" bIns="108000" anchor="b" anchorCtr="0">
            <a:noAutofit/>
          </a:bodyPr>
          <a:lstStyle>
            <a:lvl1pPr marL="0" indent="0" algn="l" defTabSz="1219170" rtl="0" eaLnBrk="1" latinLnBrk="0" hangingPunct="1">
              <a:lnSpc>
                <a:spcPts val="2133"/>
              </a:lnSpc>
              <a:spcBef>
                <a:spcPts val="0"/>
              </a:spcBef>
              <a:buFont typeface="Arial" panose="020B0604020202020204" pitchFamily="34" charset="0"/>
              <a:buNone/>
              <a:defRPr lang="en-US" sz="1800" b="0" kern="1200" cap="all" baseline="0" dirty="0" smtClean="0">
                <a:solidFill>
                  <a:schemeClr val="bg1"/>
                </a:solidFill>
                <a:latin typeface="+mn-lt"/>
                <a:ea typeface="+mn-ea"/>
                <a:cs typeface="+mn-cs"/>
              </a:defRPr>
            </a:lvl1pPr>
            <a:lvl2pPr marL="0" indent="0" algn="l" defTabSz="1219170" rtl="0" eaLnBrk="1" latinLnBrk="0" hangingPunct="1">
              <a:lnSpc>
                <a:spcPts val="2133"/>
              </a:lnSpc>
              <a:spcBef>
                <a:spcPts val="0"/>
              </a:spcBef>
              <a:buFont typeface="Arial" panose="020B0604020202020204" pitchFamily="34" charset="0"/>
              <a:buNone/>
              <a:defRPr lang="en-US" sz="1800" b="1" kern="1200" cap="all" baseline="0" dirty="0" smtClean="0">
                <a:solidFill>
                  <a:schemeClr val="bg1"/>
                </a:solidFill>
                <a:latin typeface="+mn-lt"/>
                <a:ea typeface="+mn-ea"/>
                <a:cs typeface="+mn-cs"/>
              </a:defRPr>
            </a:lvl2pPr>
            <a:lvl3pPr marL="0" indent="0" algn="l" defTabSz="1219170" rtl="0" eaLnBrk="1" latinLnBrk="0" hangingPunct="1">
              <a:lnSpc>
                <a:spcPts val="2133"/>
              </a:lnSpc>
              <a:spcBef>
                <a:spcPts val="0"/>
              </a:spcBef>
              <a:buFont typeface="Arial" panose="020B0604020202020204" pitchFamily="34" charset="0"/>
              <a:buNone/>
              <a:defRPr lang="en-US" sz="1800" b="1" kern="1200" cap="all" baseline="0" dirty="0" smtClean="0">
                <a:solidFill>
                  <a:schemeClr val="bg1"/>
                </a:solidFill>
                <a:latin typeface="+mn-lt"/>
                <a:ea typeface="+mn-ea"/>
                <a:cs typeface="+mn-cs"/>
              </a:defRPr>
            </a:lvl3pPr>
            <a:lvl4pPr marL="0" indent="0" algn="l" defTabSz="1219170" rtl="0" eaLnBrk="1" latinLnBrk="0" hangingPunct="1">
              <a:lnSpc>
                <a:spcPts val="2133"/>
              </a:lnSpc>
              <a:spcBef>
                <a:spcPts val="0"/>
              </a:spcBef>
              <a:buFont typeface="Arial" panose="020B0604020202020204" pitchFamily="34" charset="0"/>
              <a:buNone/>
              <a:defRPr lang="en-US" sz="1800" b="1" kern="1200" cap="all" baseline="0" dirty="0" smtClean="0">
                <a:solidFill>
                  <a:schemeClr val="bg1"/>
                </a:solidFill>
                <a:latin typeface="+mn-lt"/>
                <a:ea typeface="+mn-ea"/>
                <a:cs typeface="+mn-cs"/>
              </a:defRPr>
            </a:lvl4pPr>
            <a:lvl5pPr marL="0" indent="0" algn="l" defTabSz="1219170" rtl="0" eaLnBrk="1" latinLnBrk="0" hangingPunct="1">
              <a:lnSpc>
                <a:spcPts val="2133"/>
              </a:lnSpc>
              <a:spcBef>
                <a:spcPts val="0"/>
              </a:spcBef>
              <a:buFont typeface="Arial" panose="020B0604020202020204" pitchFamily="34" charset="0"/>
              <a:buNone/>
              <a:defRPr lang="en-GB" sz="1800" b="1" kern="1200" cap="all" baseline="0" dirty="0">
                <a:solidFill>
                  <a:schemeClr val="bg1"/>
                </a:solidFill>
                <a:latin typeface="+mn-lt"/>
                <a:ea typeface="+mn-ea"/>
                <a:cs typeface="+mn-cs"/>
              </a:defRPr>
            </a:lvl5pPr>
          </a:lstStyle>
          <a:p>
            <a:pPr lvl="0"/>
            <a:r>
              <a:rPr lang="en-US"/>
              <a:t>Click to edit Master text styles</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0618081" y="384001"/>
            <a:ext cx="1189919" cy="632177"/>
          </a:xfrm>
          <a:prstGeom prst="rect">
            <a:avLst/>
          </a:prstGeom>
        </p:spPr>
      </p:pic>
    </p:spTree>
    <p:extLst>
      <p:ext uri="{BB962C8B-B14F-4D97-AF65-F5344CB8AC3E}">
        <p14:creationId xmlns:p14="http://schemas.microsoft.com/office/powerpoint/2010/main" xmlns="" val="3267152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hank You">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263040" y="1940640"/>
            <a:ext cx="8544960" cy="1488360"/>
          </a:xfrm>
          <a:solidFill>
            <a:schemeClr val="bg1"/>
          </a:solidFill>
        </p:spPr>
        <p:txBody>
          <a:bodyPr lIns="191995" tIns="167996" rIns="0" bIns="47999" anchor="t">
            <a:noAutofit/>
          </a:bodyPr>
          <a:lstStyle>
            <a:lvl1pPr algn="l">
              <a:lnSpc>
                <a:spcPts val="2533"/>
              </a:lnSpc>
              <a:defRPr sz="2100" b="1" cap="all" baseline="0">
                <a:solidFill>
                  <a:schemeClr val="tx1"/>
                </a:solidFill>
              </a:defRPr>
            </a:lvl1pPr>
          </a:lstStyle>
          <a:p>
            <a:r>
              <a:rPr lang="en-US" dirty="0"/>
              <a:t>name surname</a:t>
            </a:r>
            <a:endParaRPr lang="en-GB" dirty="0"/>
          </a:p>
        </p:txBody>
      </p:sp>
      <p:sp>
        <p:nvSpPr>
          <p:cNvPr id="3" name="Subtitle 2"/>
          <p:cNvSpPr>
            <a:spLocks noGrp="1"/>
          </p:cNvSpPr>
          <p:nvPr>
            <p:ph type="subTitle" idx="1" hasCustomPrompt="1"/>
          </p:nvPr>
        </p:nvSpPr>
        <p:spPr>
          <a:xfrm>
            <a:off x="3261360" y="2405393"/>
            <a:ext cx="8546640" cy="358643"/>
          </a:xfrm>
          <a:noFill/>
        </p:spPr>
        <p:txBody>
          <a:bodyPr lIns="191995" tIns="0" bIns="0" anchor="t" anchorCtr="0">
            <a:normAutofit/>
          </a:bodyPr>
          <a:lstStyle>
            <a:lvl1pPr marL="0" indent="0" algn="l" defTabSz="1219170" rtl="0" eaLnBrk="1" latinLnBrk="0" hangingPunct="1">
              <a:lnSpc>
                <a:spcPts val="2533"/>
              </a:lnSpc>
              <a:spcBef>
                <a:spcPct val="0"/>
              </a:spcBef>
              <a:buNone/>
              <a:defRPr lang="en-GB" sz="2100" b="0" kern="1200" cap="all" baseline="0" dirty="0">
                <a:solidFill>
                  <a:schemeClr val="tx1"/>
                </a:solidFill>
                <a:latin typeface="+mj-lt"/>
                <a:ea typeface="+mj-ea"/>
                <a:cs typeface="+mj-cs"/>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dirty="0"/>
              <a:t>Name@email.com</a:t>
            </a:r>
            <a:endParaRPr lang="en-GB"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0618082" y="384001"/>
            <a:ext cx="1189916" cy="632175"/>
          </a:xfrm>
          <a:prstGeom prst="rect">
            <a:avLst/>
          </a:prstGeom>
        </p:spPr>
      </p:pic>
      <p:sp>
        <p:nvSpPr>
          <p:cNvPr id="8" name="TextBox 7"/>
          <p:cNvSpPr txBox="1"/>
          <p:nvPr userDrawn="1"/>
        </p:nvSpPr>
        <p:spPr>
          <a:xfrm>
            <a:off x="3263040" y="3186179"/>
            <a:ext cx="8543760" cy="864096"/>
          </a:xfrm>
          <a:prstGeom prst="rect">
            <a:avLst/>
          </a:prstGeom>
          <a:solidFill>
            <a:schemeClr val="bg1"/>
          </a:solidFill>
        </p:spPr>
        <p:txBody>
          <a:bodyPr wrap="square" lIns="191995" tIns="60958" rIns="121917" bIns="143996" rtlCol="0" anchor="b" anchorCtr="0">
            <a:noAutofit/>
          </a:bodyPr>
          <a:lstStyle/>
          <a:p>
            <a:r>
              <a:rPr lang="en-GB" dirty="0"/>
              <a:t>ETFOUNDATION.CO.UK</a:t>
            </a:r>
          </a:p>
        </p:txBody>
      </p:sp>
      <p:sp>
        <p:nvSpPr>
          <p:cNvPr id="11" name="Rectangle 10"/>
          <p:cNvSpPr/>
          <p:nvPr userDrawn="1"/>
        </p:nvSpPr>
        <p:spPr>
          <a:xfrm>
            <a:off x="3273591" y="4344000"/>
            <a:ext cx="8534407" cy="21364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191995" tIns="191995" rIns="121917" bIns="95998" rtlCol="0" anchor="ctr"/>
          <a:lstStyle/>
          <a:p>
            <a:pPr algn="l">
              <a:lnSpc>
                <a:spcPts val="6000"/>
              </a:lnSpc>
            </a:pPr>
            <a:r>
              <a:rPr lang="en-GB" sz="6000" b="1" dirty="0"/>
              <a:t>THANK</a:t>
            </a:r>
            <a:r>
              <a:rPr lang="en-GB" sz="6000" b="1" baseline="0" dirty="0"/>
              <a:t> YOU</a:t>
            </a:r>
          </a:p>
          <a:p>
            <a:pPr algn="l">
              <a:lnSpc>
                <a:spcPts val="6000"/>
              </a:lnSpc>
            </a:pPr>
            <a:r>
              <a:rPr lang="en-GB" sz="6000" b="0" baseline="0" dirty="0"/>
              <a:t>ANY QUESTIONS?</a:t>
            </a:r>
            <a:endParaRPr lang="en-GB" sz="6000" b="0" dirty="0"/>
          </a:p>
        </p:txBody>
      </p:sp>
    </p:spTree>
    <p:extLst>
      <p:ext uri="{BB962C8B-B14F-4D97-AF65-F5344CB8AC3E}">
        <p14:creationId xmlns:p14="http://schemas.microsoft.com/office/powerpoint/2010/main" xmlns="" val="3414260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22F09C0-62DE-4407-9D11-6EA94828D45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D1BAE2F4-00B2-41F4-A90C-1539E44FAA1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E17A8C37-6AFF-4F59-9B3C-7854FA0B302C}"/>
              </a:ext>
            </a:extLst>
          </p:cNvPr>
          <p:cNvSpPr>
            <a:spLocks noGrp="1"/>
          </p:cNvSpPr>
          <p:nvPr>
            <p:ph type="dt" sz="half" idx="10"/>
          </p:nvPr>
        </p:nvSpPr>
        <p:spPr/>
        <p:txBody>
          <a:bodyPr/>
          <a:lstStyle/>
          <a:p>
            <a:fld id="{50AA57BF-98AE-4952-A769-0C86569D6870}" type="datetimeFigureOut">
              <a:rPr lang="en-GB" smtClean="0"/>
              <a:pPr/>
              <a:t>17/04/2018</a:t>
            </a:fld>
            <a:endParaRPr lang="en-GB" dirty="0"/>
          </a:p>
        </p:txBody>
      </p:sp>
      <p:sp>
        <p:nvSpPr>
          <p:cNvPr id="5" name="Footer Placeholder 4">
            <a:extLst>
              <a:ext uri="{FF2B5EF4-FFF2-40B4-BE49-F238E27FC236}">
                <a16:creationId xmlns:a16="http://schemas.microsoft.com/office/drawing/2014/main" xmlns="" id="{0ECE8B92-A088-4A56-B787-75E0DF588548}"/>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xmlns="" id="{8E625698-FE21-42C4-9F53-CA8ACFD3D72D}"/>
              </a:ext>
            </a:extLst>
          </p:cNvPr>
          <p:cNvSpPr>
            <a:spLocks noGrp="1"/>
          </p:cNvSpPr>
          <p:nvPr>
            <p:ph type="sldNum" sz="quarter" idx="12"/>
          </p:nvPr>
        </p:nvSpPr>
        <p:spPr/>
        <p:txBody>
          <a:bodyPr/>
          <a:lstStyle/>
          <a:p>
            <a:fld id="{2BCF4DB8-21F0-40CC-9DFD-05B45EC3608E}" type="slidenum">
              <a:rPr lang="en-GB" smtClean="0"/>
              <a:pPr/>
              <a:t>‹#›</a:t>
            </a:fld>
            <a:endParaRPr lang="en-GB" dirty="0"/>
          </a:p>
        </p:txBody>
      </p:sp>
    </p:spTree>
    <p:extLst>
      <p:ext uri="{BB962C8B-B14F-4D97-AF65-F5344CB8AC3E}">
        <p14:creationId xmlns:p14="http://schemas.microsoft.com/office/powerpoint/2010/main" xmlns="" val="3563236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DCE6557-458C-47FE-A9FE-A6633A895BC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xmlns="" id="{B177F421-2364-48B3-93BE-648853102A9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AD06EFC7-86C4-4232-B5F5-1CB37B0D3642}"/>
              </a:ext>
            </a:extLst>
          </p:cNvPr>
          <p:cNvSpPr>
            <a:spLocks noGrp="1"/>
          </p:cNvSpPr>
          <p:nvPr>
            <p:ph type="dt" sz="half" idx="10"/>
          </p:nvPr>
        </p:nvSpPr>
        <p:spPr/>
        <p:txBody>
          <a:bodyPr/>
          <a:lstStyle/>
          <a:p>
            <a:fld id="{50AA57BF-98AE-4952-A769-0C86569D6870}" type="datetimeFigureOut">
              <a:rPr lang="en-GB" smtClean="0"/>
              <a:pPr/>
              <a:t>17/04/2018</a:t>
            </a:fld>
            <a:endParaRPr lang="en-GB" dirty="0"/>
          </a:p>
        </p:txBody>
      </p:sp>
      <p:sp>
        <p:nvSpPr>
          <p:cNvPr id="5" name="Footer Placeholder 4">
            <a:extLst>
              <a:ext uri="{FF2B5EF4-FFF2-40B4-BE49-F238E27FC236}">
                <a16:creationId xmlns:a16="http://schemas.microsoft.com/office/drawing/2014/main" xmlns="" id="{EFE42675-CED0-484C-A489-536AFBCABB3D}"/>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xmlns="" id="{4F28EC17-0E68-40ED-9BA1-B0163FCB5B50}"/>
              </a:ext>
            </a:extLst>
          </p:cNvPr>
          <p:cNvSpPr>
            <a:spLocks noGrp="1"/>
          </p:cNvSpPr>
          <p:nvPr>
            <p:ph type="sldNum" sz="quarter" idx="12"/>
          </p:nvPr>
        </p:nvSpPr>
        <p:spPr/>
        <p:txBody>
          <a:bodyPr/>
          <a:lstStyle/>
          <a:p>
            <a:fld id="{2BCF4DB8-21F0-40CC-9DFD-05B45EC3608E}" type="slidenum">
              <a:rPr lang="en-GB" smtClean="0"/>
              <a:pPr/>
              <a:t>‹#›</a:t>
            </a:fld>
            <a:endParaRPr lang="en-GB" dirty="0"/>
          </a:p>
        </p:txBody>
      </p:sp>
    </p:spTree>
    <p:extLst>
      <p:ext uri="{BB962C8B-B14F-4D97-AF65-F5344CB8AC3E}">
        <p14:creationId xmlns:p14="http://schemas.microsoft.com/office/powerpoint/2010/main" xmlns="" val="24846531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CFB4FB3-DC68-411E-BDA0-7F9BA061EA1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21F74C49-B711-4384-8A1C-9C2EE17DF05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xmlns="" id="{66877E40-0776-4FE0-AF84-4779A51E936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xmlns="" id="{D22B5D5B-9067-4657-AE34-4BE6479FB0C8}"/>
              </a:ext>
            </a:extLst>
          </p:cNvPr>
          <p:cNvSpPr>
            <a:spLocks noGrp="1"/>
          </p:cNvSpPr>
          <p:nvPr>
            <p:ph type="dt" sz="half" idx="10"/>
          </p:nvPr>
        </p:nvSpPr>
        <p:spPr/>
        <p:txBody>
          <a:bodyPr/>
          <a:lstStyle/>
          <a:p>
            <a:fld id="{50AA57BF-98AE-4952-A769-0C86569D6870}" type="datetimeFigureOut">
              <a:rPr lang="en-GB" smtClean="0"/>
              <a:pPr/>
              <a:t>17/04/2018</a:t>
            </a:fld>
            <a:endParaRPr lang="en-GB" dirty="0"/>
          </a:p>
        </p:txBody>
      </p:sp>
      <p:sp>
        <p:nvSpPr>
          <p:cNvPr id="6" name="Footer Placeholder 5">
            <a:extLst>
              <a:ext uri="{FF2B5EF4-FFF2-40B4-BE49-F238E27FC236}">
                <a16:creationId xmlns:a16="http://schemas.microsoft.com/office/drawing/2014/main" xmlns="" id="{FD7BA76D-9B54-41A6-B82B-06D20B266CDF}"/>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xmlns="" id="{A10017C6-6ED4-4525-9302-8CDE4ED4DEE7}"/>
              </a:ext>
            </a:extLst>
          </p:cNvPr>
          <p:cNvSpPr>
            <a:spLocks noGrp="1"/>
          </p:cNvSpPr>
          <p:nvPr>
            <p:ph type="sldNum" sz="quarter" idx="12"/>
          </p:nvPr>
        </p:nvSpPr>
        <p:spPr/>
        <p:txBody>
          <a:bodyPr/>
          <a:lstStyle/>
          <a:p>
            <a:fld id="{2BCF4DB8-21F0-40CC-9DFD-05B45EC3608E}" type="slidenum">
              <a:rPr lang="en-GB" smtClean="0"/>
              <a:pPr/>
              <a:t>‹#›</a:t>
            </a:fld>
            <a:endParaRPr lang="en-GB" dirty="0"/>
          </a:p>
        </p:txBody>
      </p:sp>
    </p:spTree>
    <p:extLst>
      <p:ext uri="{BB962C8B-B14F-4D97-AF65-F5344CB8AC3E}">
        <p14:creationId xmlns:p14="http://schemas.microsoft.com/office/powerpoint/2010/main" xmlns="" val="26897979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D5F9D55-C76D-4795-B976-CB4E3C3916F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CB06E3B5-6D9F-40D9-ADFF-31222859FC9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3C028311-6EA5-4252-837F-22C0D9A1DF7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xmlns="" id="{3296BA67-F61A-4455-981C-A14E473A567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37CC5B2B-8976-4E5F-B6EB-E91D5BE1E19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xmlns="" id="{E0029D07-6167-4E26-B36D-FDE36EAA0684}"/>
              </a:ext>
            </a:extLst>
          </p:cNvPr>
          <p:cNvSpPr>
            <a:spLocks noGrp="1"/>
          </p:cNvSpPr>
          <p:nvPr>
            <p:ph type="dt" sz="half" idx="10"/>
          </p:nvPr>
        </p:nvSpPr>
        <p:spPr/>
        <p:txBody>
          <a:bodyPr/>
          <a:lstStyle/>
          <a:p>
            <a:fld id="{50AA57BF-98AE-4952-A769-0C86569D6870}" type="datetimeFigureOut">
              <a:rPr lang="en-GB" smtClean="0"/>
              <a:pPr/>
              <a:t>17/04/2018</a:t>
            </a:fld>
            <a:endParaRPr lang="en-GB" dirty="0"/>
          </a:p>
        </p:txBody>
      </p:sp>
      <p:sp>
        <p:nvSpPr>
          <p:cNvPr id="8" name="Footer Placeholder 7">
            <a:extLst>
              <a:ext uri="{FF2B5EF4-FFF2-40B4-BE49-F238E27FC236}">
                <a16:creationId xmlns:a16="http://schemas.microsoft.com/office/drawing/2014/main" xmlns="" id="{B51B0075-350C-4516-BEDF-84671EC332FB}"/>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xmlns="" id="{D2AB6E1E-C8EF-41EB-ACD4-22D7CDCE16B9}"/>
              </a:ext>
            </a:extLst>
          </p:cNvPr>
          <p:cNvSpPr>
            <a:spLocks noGrp="1"/>
          </p:cNvSpPr>
          <p:nvPr>
            <p:ph type="sldNum" sz="quarter" idx="12"/>
          </p:nvPr>
        </p:nvSpPr>
        <p:spPr/>
        <p:txBody>
          <a:bodyPr/>
          <a:lstStyle/>
          <a:p>
            <a:fld id="{2BCF4DB8-21F0-40CC-9DFD-05B45EC3608E}" type="slidenum">
              <a:rPr lang="en-GB" smtClean="0"/>
              <a:pPr/>
              <a:t>‹#›</a:t>
            </a:fld>
            <a:endParaRPr lang="en-GB" dirty="0"/>
          </a:p>
        </p:txBody>
      </p:sp>
    </p:spTree>
    <p:extLst>
      <p:ext uri="{BB962C8B-B14F-4D97-AF65-F5344CB8AC3E}">
        <p14:creationId xmlns:p14="http://schemas.microsoft.com/office/powerpoint/2010/main" xmlns="" val="3792258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7DA76CE-49D0-445E-8890-B1CECA24A9D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xmlns="" id="{169D30F9-A419-4688-9388-F92902D7B4A0}"/>
              </a:ext>
            </a:extLst>
          </p:cNvPr>
          <p:cNvSpPr>
            <a:spLocks noGrp="1"/>
          </p:cNvSpPr>
          <p:nvPr>
            <p:ph type="dt" sz="half" idx="10"/>
          </p:nvPr>
        </p:nvSpPr>
        <p:spPr/>
        <p:txBody>
          <a:bodyPr/>
          <a:lstStyle/>
          <a:p>
            <a:fld id="{50AA57BF-98AE-4952-A769-0C86569D6870}" type="datetimeFigureOut">
              <a:rPr lang="en-GB" smtClean="0"/>
              <a:pPr/>
              <a:t>17/04/2018</a:t>
            </a:fld>
            <a:endParaRPr lang="en-GB" dirty="0"/>
          </a:p>
        </p:txBody>
      </p:sp>
      <p:sp>
        <p:nvSpPr>
          <p:cNvPr id="4" name="Footer Placeholder 3">
            <a:extLst>
              <a:ext uri="{FF2B5EF4-FFF2-40B4-BE49-F238E27FC236}">
                <a16:creationId xmlns:a16="http://schemas.microsoft.com/office/drawing/2014/main" xmlns="" id="{77D27975-DF0C-4136-BABE-13BE5CDE272F}"/>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xmlns="" id="{F11A95F6-0941-4030-8DA3-90F6BFBD450C}"/>
              </a:ext>
            </a:extLst>
          </p:cNvPr>
          <p:cNvSpPr>
            <a:spLocks noGrp="1"/>
          </p:cNvSpPr>
          <p:nvPr>
            <p:ph type="sldNum" sz="quarter" idx="12"/>
          </p:nvPr>
        </p:nvSpPr>
        <p:spPr/>
        <p:txBody>
          <a:bodyPr/>
          <a:lstStyle/>
          <a:p>
            <a:fld id="{2BCF4DB8-21F0-40CC-9DFD-05B45EC3608E}" type="slidenum">
              <a:rPr lang="en-GB" smtClean="0"/>
              <a:pPr/>
              <a:t>‹#›</a:t>
            </a:fld>
            <a:endParaRPr lang="en-GB" dirty="0"/>
          </a:p>
        </p:txBody>
      </p:sp>
    </p:spTree>
    <p:extLst>
      <p:ext uri="{BB962C8B-B14F-4D97-AF65-F5344CB8AC3E}">
        <p14:creationId xmlns:p14="http://schemas.microsoft.com/office/powerpoint/2010/main" xmlns="" val="21082235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0E448511-9254-4744-86C6-6F9570645B3E}"/>
              </a:ext>
            </a:extLst>
          </p:cNvPr>
          <p:cNvSpPr>
            <a:spLocks noGrp="1"/>
          </p:cNvSpPr>
          <p:nvPr>
            <p:ph type="dt" sz="half" idx="10"/>
          </p:nvPr>
        </p:nvSpPr>
        <p:spPr/>
        <p:txBody>
          <a:bodyPr/>
          <a:lstStyle/>
          <a:p>
            <a:fld id="{50AA57BF-98AE-4952-A769-0C86569D6870}" type="datetimeFigureOut">
              <a:rPr lang="en-GB" smtClean="0"/>
              <a:pPr/>
              <a:t>17/04/2018</a:t>
            </a:fld>
            <a:endParaRPr lang="en-GB" dirty="0"/>
          </a:p>
        </p:txBody>
      </p:sp>
      <p:sp>
        <p:nvSpPr>
          <p:cNvPr id="3" name="Footer Placeholder 2">
            <a:extLst>
              <a:ext uri="{FF2B5EF4-FFF2-40B4-BE49-F238E27FC236}">
                <a16:creationId xmlns:a16="http://schemas.microsoft.com/office/drawing/2014/main" xmlns="" id="{1E725B06-DF69-4D2D-A11C-831AE6562BAC}"/>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xmlns="" id="{D8DDD663-B87B-4007-A5C3-2C3892101932}"/>
              </a:ext>
            </a:extLst>
          </p:cNvPr>
          <p:cNvSpPr>
            <a:spLocks noGrp="1"/>
          </p:cNvSpPr>
          <p:nvPr>
            <p:ph type="sldNum" sz="quarter" idx="12"/>
          </p:nvPr>
        </p:nvSpPr>
        <p:spPr/>
        <p:txBody>
          <a:bodyPr/>
          <a:lstStyle/>
          <a:p>
            <a:fld id="{2BCF4DB8-21F0-40CC-9DFD-05B45EC3608E}" type="slidenum">
              <a:rPr lang="en-GB" smtClean="0"/>
              <a:pPr/>
              <a:t>‹#›</a:t>
            </a:fld>
            <a:endParaRPr lang="en-GB" dirty="0"/>
          </a:p>
        </p:txBody>
      </p:sp>
    </p:spTree>
    <p:extLst>
      <p:ext uri="{BB962C8B-B14F-4D97-AF65-F5344CB8AC3E}">
        <p14:creationId xmlns:p14="http://schemas.microsoft.com/office/powerpoint/2010/main" xmlns="" val="38172366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CD3F61C-96E7-4872-840D-E13CBDAE944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E77CFEA2-8BE8-47B8-B030-B0ECC89BAAE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xmlns="" id="{EB949BE5-1463-4021-B778-32C29F361C7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8E3B479F-3B7B-42AD-B3D1-C3113110FC3D}"/>
              </a:ext>
            </a:extLst>
          </p:cNvPr>
          <p:cNvSpPr>
            <a:spLocks noGrp="1"/>
          </p:cNvSpPr>
          <p:nvPr>
            <p:ph type="dt" sz="half" idx="10"/>
          </p:nvPr>
        </p:nvSpPr>
        <p:spPr/>
        <p:txBody>
          <a:bodyPr/>
          <a:lstStyle/>
          <a:p>
            <a:fld id="{50AA57BF-98AE-4952-A769-0C86569D6870}" type="datetimeFigureOut">
              <a:rPr lang="en-GB" smtClean="0"/>
              <a:pPr/>
              <a:t>17/04/2018</a:t>
            </a:fld>
            <a:endParaRPr lang="en-GB" dirty="0"/>
          </a:p>
        </p:txBody>
      </p:sp>
      <p:sp>
        <p:nvSpPr>
          <p:cNvPr id="6" name="Footer Placeholder 5">
            <a:extLst>
              <a:ext uri="{FF2B5EF4-FFF2-40B4-BE49-F238E27FC236}">
                <a16:creationId xmlns:a16="http://schemas.microsoft.com/office/drawing/2014/main" xmlns="" id="{391E9975-826E-4648-B1C8-5CCB3E3F0881}"/>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xmlns="" id="{9572A9AD-D90A-4C24-B021-523939ABAA82}"/>
              </a:ext>
            </a:extLst>
          </p:cNvPr>
          <p:cNvSpPr>
            <a:spLocks noGrp="1"/>
          </p:cNvSpPr>
          <p:nvPr>
            <p:ph type="sldNum" sz="quarter" idx="12"/>
          </p:nvPr>
        </p:nvSpPr>
        <p:spPr/>
        <p:txBody>
          <a:bodyPr/>
          <a:lstStyle/>
          <a:p>
            <a:fld id="{2BCF4DB8-21F0-40CC-9DFD-05B45EC3608E}" type="slidenum">
              <a:rPr lang="en-GB" smtClean="0"/>
              <a:pPr/>
              <a:t>‹#›</a:t>
            </a:fld>
            <a:endParaRPr lang="en-GB" dirty="0"/>
          </a:p>
        </p:txBody>
      </p:sp>
    </p:spTree>
    <p:extLst>
      <p:ext uri="{BB962C8B-B14F-4D97-AF65-F5344CB8AC3E}">
        <p14:creationId xmlns:p14="http://schemas.microsoft.com/office/powerpoint/2010/main" xmlns="" val="25783418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D2E7DB4-028A-46D1-96A4-6EAD9887434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xmlns="" id="{C2A36F50-BDC8-4221-AABD-0DEE3CB8BFD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xmlns="" id="{9C143198-3DD5-42A2-AD52-084403AA38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83A1D806-14EA-4F71-8CDC-EC1839EAE768}"/>
              </a:ext>
            </a:extLst>
          </p:cNvPr>
          <p:cNvSpPr>
            <a:spLocks noGrp="1"/>
          </p:cNvSpPr>
          <p:nvPr>
            <p:ph type="dt" sz="half" idx="10"/>
          </p:nvPr>
        </p:nvSpPr>
        <p:spPr/>
        <p:txBody>
          <a:bodyPr/>
          <a:lstStyle/>
          <a:p>
            <a:fld id="{50AA57BF-98AE-4952-A769-0C86569D6870}" type="datetimeFigureOut">
              <a:rPr lang="en-GB" smtClean="0"/>
              <a:pPr/>
              <a:t>17/04/2018</a:t>
            </a:fld>
            <a:endParaRPr lang="en-GB" dirty="0"/>
          </a:p>
        </p:txBody>
      </p:sp>
      <p:sp>
        <p:nvSpPr>
          <p:cNvPr id="6" name="Footer Placeholder 5">
            <a:extLst>
              <a:ext uri="{FF2B5EF4-FFF2-40B4-BE49-F238E27FC236}">
                <a16:creationId xmlns:a16="http://schemas.microsoft.com/office/drawing/2014/main" xmlns="" id="{6477624F-8941-4D72-84A3-E190C1487D87}"/>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xmlns="" id="{2F2DE04A-E8E5-442B-BD97-6A4DD28FB14A}"/>
              </a:ext>
            </a:extLst>
          </p:cNvPr>
          <p:cNvSpPr>
            <a:spLocks noGrp="1"/>
          </p:cNvSpPr>
          <p:nvPr>
            <p:ph type="sldNum" sz="quarter" idx="12"/>
          </p:nvPr>
        </p:nvSpPr>
        <p:spPr/>
        <p:txBody>
          <a:bodyPr/>
          <a:lstStyle/>
          <a:p>
            <a:fld id="{2BCF4DB8-21F0-40CC-9DFD-05B45EC3608E}" type="slidenum">
              <a:rPr lang="en-GB" smtClean="0"/>
              <a:pPr/>
              <a:t>‹#›</a:t>
            </a:fld>
            <a:endParaRPr lang="en-GB" dirty="0"/>
          </a:p>
        </p:txBody>
      </p:sp>
    </p:spTree>
    <p:extLst>
      <p:ext uri="{BB962C8B-B14F-4D97-AF65-F5344CB8AC3E}">
        <p14:creationId xmlns:p14="http://schemas.microsoft.com/office/powerpoint/2010/main" xmlns="" val="2557997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895FE6B3-0E86-4174-AD41-2692549D2BD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DE38FF1D-8F51-479D-B51D-F2E2FA4236E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6B1C8156-41AF-437F-8F39-ED221C48B59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AA57BF-98AE-4952-A769-0C86569D6870}" type="datetimeFigureOut">
              <a:rPr lang="en-GB" smtClean="0"/>
              <a:pPr/>
              <a:t>17/04/2018</a:t>
            </a:fld>
            <a:endParaRPr lang="en-GB" dirty="0"/>
          </a:p>
        </p:txBody>
      </p:sp>
      <p:sp>
        <p:nvSpPr>
          <p:cNvPr id="5" name="Footer Placeholder 4">
            <a:extLst>
              <a:ext uri="{FF2B5EF4-FFF2-40B4-BE49-F238E27FC236}">
                <a16:creationId xmlns:a16="http://schemas.microsoft.com/office/drawing/2014/main" xmlns="" id="{9CCCE112-C3BB-4FC1-A30C-B432EE2C7F2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xmlns="" id="{1CFB31AE-F255-43C9-8765-76CC686726D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CF4DB8-21F0-40CC-9DFD-05B45EC3608E}" type="slidenum">
              <a:rPr lang="en-GB" smtClean="0"/>
              <a:pPr/>
              <a:t>‹#›</a:t>
            </a:fld>
            <a:endParaRPr lang="en-GB" dirty="0"/>
          </a:p>
        </p:txBody>
      </p:sp>
    </p:spTree>
    <p:extLst>
      <p:ext uri="{BB962C8B-B14F-4D97-AF65-F5344CB8AC3E}">
        <p14:creationId xmlns:p14="http://schemas.microsoft.com/office/powerpoint/2010/main" xmlns="" val="2973918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hyperlink" Target="https://www.gov.uk/government/publications/a-guide-to-apprenticeships" TargetMode="External"/><Relationship Id="rId2" Type="http://schemas.openxmlformats.org/officeDocument/2006/relationships/hyperlink" Target="https://www.getingofar.gov.uk/"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preparingforadulthood.org.uk/downloads/education-health-and-care-planning/updated-specification-of-apprenticeship-standards-for-england.htm" TargetMode="External"/><Relationship Id="rId2" Type="http://schemas.openxmlformats.org/officeDocument/2006/relationships/hyperlink" Target="http://www.employer-toolkit.org.uk/"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gov.uk/government/collections/disability-confident-campaign"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https://disabilityconfident.campaign.gov.uk/" TargetMode="External"/><Relationship Id="rId4" Type="http://schemas.openxmlformats.org/officeDocument/2006/relationships/hyperlink" Target="https://www.gov.uk/government/publications/apprenticeships-improving-access-for-people-with-learning-disabilities/paul-maynard-taskforce-recommendations"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employer-toolkit.org.uk/enable/" TargetMode="External"/><Relationship Id="rId2" Type="http://schemas.openxmlformats.org/officeDocument/2006/relationships/hyperlink" Target="https://drive.google.com/file/d/1nplRBcjpTAPmQNYTxqgTLuyIjGc8zSGt/view?usp=sharing"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base-uk.org/employers-recruitment-interviews" TargetMode="External"/><Relationship Id="rId2" Type="http://schemas.openxmlformats.org/officeDocument/2006/relationships/hyperlink" Target="https://drive.google.com/file/d/1ah_mab-CAmExeSEmSEmEn9dbSOvBbbS3/view?usp=sharing" TargetMode="External"/><Relationship Id="rId1" Type="http://schemas.openxmlformats.org/officeDocument/2006/relationships/slideLayout" Target="../slideLayouts/slideLayout2.xml"/><Relationship Id="rId5" Type="http://schemas.openxmlformats.org/officeDocument/2006/relationships/hyperlink" Target="https://www.youtube.com/watch?v=CDxy8oTCcvY" TargetMode="External"/><Relationship Id="rId4" Type="http://schemas.openxmlformats.org/officeDocument/2006/relationships/hyperlink" Target="https://www.base-uk.org/knowledge/reasonable-adjustments"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employer-toolkit.org.uk/kent-county-council-assisted-apprenticeships/"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base-uk.org/employers-supported-employment"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base-uk.org/cert"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drive.google.com/file/d/1Km6FjIk17p7heoR6DoxMpmr2nxP3MvwY/view?usp=sharing" TargetMode="Externa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hyperlink" Target="http://www.natspec.org.uk/"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businessdisabilityforum.org.uk/" TargetMode="External"/><Relationship Id="rId3" Type="http://schemas.openxmlformats.org/officeDocument/2006/relationships/hyperlink" Target="https://drive.google.com/file/d/1H8Y3lGdIcN0XpVwamBAxsLEtGXjzEpzC/view?usp=sharing" TargetMode="External"/><Relationship Id="rId7" Type="http://schemas.openxmlformats.org/officeDocument/2006/relationships/hyperlink" Target="https://drive.google.com/file/d/11wNUJB-jrWWrYfLVsxKI_Thdl2yiMEnM/view?usp=sharing" TargetMode="External"/><Relationship Id="rId2" Type="http://schemas.openxmlformats.org/officeDocument/2006/relationships/hyperlink" Target="https://drive.google.com/file/d/1W5To4YdCT85nLewZeKsm4xMYPpDVTGzo/view?usp=sharing" TargetMode="External"/><Relationship Id="rId1" Type="http://schemas.openxmlformats.org/officeDocument/2006/relationships/slideLayout" Target="../slideLayouts/slideLayout2.xml"/><Relationship Id="rId6" Type="http://schemas.openxmlformats.org/officeDocument/2006/relationships/hyperlink" Target="https://www.mencap.org.uk/learning-disability-explained/resources-employers" TargetMode="External"/><Relationship Id="rId5" Type="http://schemas.openxmlformats.org/officeDocument/2006/relationships/hyperlink" Target="https://www.mencap.org.uk/get-involved/learning-disability-week/employing-people-learning-disability-faqs" TargetMode="External"/><Relationship Id="rId4" Type="http://schemas.openxmlformats.org/officeDocument/2006/relationships/hyperlink" Target="https://drive.google.com/file/d/1oz9Nk1BAp76orWstTw2CdzzkZoBduR47/view?usp=sharing"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www.foundationonline.org.uk/course/index.php?categoryid=16" TargetMode="External"/><Relationship Id="rId3" Type="http://schemas.openxmlformats.org/officeDocument/2006/relationships/hyperlink" Target="http://www.learningandwork.org.uk/resource/making-it-work/" TargetMode="External"/><Relationship Id="rId7" Type="http://schemas.openxmlformats.org/officeDocument/2006/relationships/hyperlink" Target="http://futureapprenticeships.org.uk/" TargetMode="External"/><Relationship Id="rId2" Type="http://schemas.openxmlformats.org/officeDocument/2006/relationships/hyperlink" Target="https://www.base-uk.org/what-supported-employment" TargetMode="External"/><Relationship Id="rId1" Type="http://schemas.openxmlformats.org/officeDocument/2006/relationships/slideLayout" Target="../slideLayouts/slideLayout2.xml"/><Relationship Id="rId6" Type="http://schemas.openxmlformats.org/officeDocument/2006/relationships/hyperlink" Target="http://www.et-foundation.co.uk/news/mental-health-apprenticeships/" TargetMode="External"/><Relationship Id="rId5" Type="http://schemas.openxmlformats.org/officeDocument/2006/relationships/hyperlink" Target="https://www.foundationonline.org.uk/course/view.php?id=97" TargetMode="External"/><Relationship Id="rId4" Type="http://schemas.openxmlformats.org/officeDocument/2006/relationships/hyperlink" Target="https://www.remploy.co.uk/employers/mental-health-and-wellbeing/workplace-mental-health-support-service-employers"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3.xml"/><Relationship Id="rId4" Type="http://schemas.openxmlformats.org/officeDocument/2006/relationships/hyperlink" Target="https://send.excellencegateway.org.uk/"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drive.google.com/file/d/1tTyMV6JzxB-Jc4YjxL8PCnBAGO-JudBY/view?usp=sharing" TargetMode="External"/><Relationship Id="rId2" Type="http://schemas.openxmlformats.org/officeDocument/2006/relationships/hyperlink" Target="https://apprenticeships.blog.gov.uk/2017/08/01/apprenticeship-frameworks-and-standards-the-main-difference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drive.google.com/file/d/1wv1pPXi1F8d_Hk87PIbGkIvAN2KUHs3c/view?usp=sharing" TargetMode="External"/><Relationship Id="rId2" Type="http://schemas.openxmlformats.org/officeDocument/2006/relationships/hyperlink" Target="https://drive.google.com/file/d/1aHTvfpLoYarG1rZuUEPM2QjOWGjzfluS/view?usp=sharing" TargetMode="External"/><Relationship Id="rId1" Type="http://schemas.openxmlformats.org/officeDocument/2006/relationships/slideLayout" Target="../slideLayouts/slideLayout2.xml"/><Relationship Id="rId5" Type="http://schemas.openxmlformats.org/officeDocument/2006/relationships/hyperlink" Target="https://drive.google.com/file/d/1cbFabc1YkEi6hyPuuxUca09wh1_kOVqQ/view?usp=sharing" TargetMode="External"/><Relationship Id="rId4" Type="http://schemas.openxmlformats.org/officeDocument/2006/relationships/hyperlink" Target="https://drive.google.com/file/d/1dIIsDzjPzCSAu04JNQlfSy7uZc5_Yrew/view?usp=sharing"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preparingforadulthood.org.uk/downloads/supported-internships" TargetMode="External"/><Relationship Id="rId7" Type="http://schemas.openxmlformats.org/officeDocument/2006/relationships/hyperlink" Target="https://drive.google.com/file/d/1KlijoabCqeu6NbHSixwKsBdXmoeasKtE/view?usp=sharing" TargetMode="External"/><Relationship Id="rId2" Type="http://schemas.openxmlformats.org/officeDocument/2006/relationships/hyperlink" Target="http://www.employer-toolkit.org.uk/" TargetMode="External"/><Relationship Id="rId1" Type="http://schemas.openxmlformats.org/officeDocument/2006/relationships/slideLayout" Target="../slideLayouts/slideLayout2.xml"/><Relationship Id="rId6" Type="http://schemas.openxmlformats.org/officeDocument/2006/relationships/hyperlink" Target="http://www.employer-toolkit.org.uk/preparing-adulthood-north-hertfordshire-college-glaxosmithkline/" TargetMode="External"/><Relationship Id="rId5" Type="http://schemas.openxmlformats.org/officeDocument/2006/relationships/hyperlink" Target="http://www.employer-toolkit.org.uk/sixteen-co-operative-ltd-supported-internships/" TargetMode="External"/><Relationship Id="rId4" Type="http://schemas.openxmlformats.org/officeDocument/2006/relationships/hyperlink" Target="https://www.preparingforadulthood.org.uk/downloads/supported-internships/project-search-a-model-for-supported-internships.htm"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www.preparingforadulthood.org.uk/downloads/supported-internships/access-to-work-fund.htm" TargetMode="External"/><Relationship Id="rId2" Type="http://schemas.openxmlformats.org/officeDocument/2006/relationships/hyperlink" Target="https://drive.google.com/file/d/1QVW2ON1H43c2rbuU3NVlDRvLk2j4tbPu/view?usp=sharing" TargetMode="External"/><Relationship Id="rId1" Type="http://schemas.openxmlformats.org/officeDocument/2006/relationships/slideLayout" Target="../slideLayouts/slideLayout2.xml"/><Relationship Id="rId4" Type="http://schemas.openxmlformats.org/officeDocument/2006/relationships/hyperlink" Target="https://drive.google.com/file/d/1ji1IIHeDxjLn7OUYBna0xqft3l7_lDZT/view?usp=sharin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71F8"/>
        </a:solidFill>
        <a:effectLst/>
      </p:bgPr>
    </p:bg>
    <p:spTree>
      <p:nvGrpSpPr>
        <p:cNvPr id="1" name=""/>
        <p:cNvGrpSpPr/>
        <p:nvPr/>
      </p:nvGrpSpPr>
      <p:grpSpPr>
        <a:xfrm>
          <a:off x="0" y="0"/>
          <a:ext cx="0" cy="0"/>
          <a:chOff x="0" y="0"/>
          <a:chExt cx="0" cy="0"/>
        </a:xfrm>
      </p:grpSpPr>
      <p:sp>
        <p:nvSpPr>
          <p:cNvPr id="17" name="Title 16"/>
          <p:cNvSpPr>
            <a:spLocks noGrp="1"/>
          </p:cNvSpPr>
          <p:nvPr>
            <p:ph type="ctrTitle"/>
          </p:nvPr>
        </p:nvSpPr>
        <p:spPr/>
        <p:txBody>
          <a:bodyPr>
            <a:normAutofit/>
          </a:bodyPr>
          <a:lstStyle/>
          <a:p>
            <a:r>
              <a:rPr lang="en-GB" sz="4000" dirty="0">
                <a:solidFill>
                  <a:srgbClr val="0071F8"/>
                </a:solidFill>
                <a:latin typeface="Arial" panose="020B0604020202020204" pitchFamily="34" charset="0"/>
                <a:cs typeface="Arial" panose="020B0604020202020204" pitchFamily="34" charset="0"/>
              </a:rPr>
              <a:t>IMPROVING ACCESS TO APPRENTICESHIPS</a:t>
            </a:r>
          </a:p>
        </p:txBody>
      </p:sp>
      <p:sp>
        <p:nvSpPr>
          <p:cNvPr id="51" name="Subtitle 50"/>
          <p:cNvSpPr>
            <a:spLocks noGrp="1"/>
          </p:cNvSpPr>
          <p:nvPr>
            <p:ph type="subTitle" idx="1"/>
          </p:nvPr>
        </p:nvSpPr>
        <p:spPr>
          <a:xfrm>
            <a:off x="5184960" y="4617600"/>
            <a:ext cx="6623040" cy="1656000"/>
          </a:xfrm>
        </p:spPr>
        <p:txBody>
          <a:bodyPr/>
          <a:lstStyle/>
          <a:p>
            <a:r>
              <a:rPr lang="en-GB" dirty="0">
                <a:latin typeface="Arial" panose="020B0604020202020204" pitchFamily="34" charset="0"/>
                <a:cs typeface="Arial" panose="020B0604020202020204" pitchFamily="34" charset="0"/>
              </a:rPr>
              <a:t>FOR LEARNERS WITH SPECIAL EDUCATIONAL NEEDS and disabilities (SEND)</a:t>
            </a:r>
          </a:p>
        </p:txBody>
      </p:sp>
    </p:spTree>
    <p:extLst>
      <p:ext uri="{BB962C8B-B14F-4D97-AF65-F5344CB8AC3E}">
        <p14:creationId xmlns:p14="http://schemas.microsoft.com/office/powerpoint/2010/main" xmlns="" val="38867686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A269719-C0CD-406D-847C-BC87CE9704FB}"/>
              </a:ext>
            </a:extLst>
          </p:cNvPr>
          <p:cNvSpPr>
            <a:spLocks noGrp="1"/>
          </p:cNvSpPr>
          <p:nvPr>
            <p:ph type="title"/>
          </p:nvPr>
        </p:nvSpPr>
        <p:spPr>
          <a:xfrm>
            <a:off x="291724" y="81888"/>
            <a:ext cx="10515600" cy="1077118"/>
          </a:xfrm>
        </p:spPr>
        <p:txBody>
          <a:bodyPr/>
          <a:lstStyle/>
          <a:p>
            <a:r>
              <a:rPr lang="en-GB" b="1" dirty="0">
                <a:latin typeface="Arial" panose="020B0604020202020204" pitchFamily="34" charset="0"/>
                <a:cs typeface="Arial" panose="020B0604020202020204" pitchFamily="34" charset="0"/>
              </a:rPr>
              <a:t>Activity</a:t>
            </a:r>
          </a:p>
        </p:txBody>
      </p:sp>
      <p:sp>
        <p:nvSpPr>
          <p:cNvPr id="3" name="Content Placeholder 2">
            <a:extLst>
              <a:ext uri="{FF2B5EF4-FFF2-40B4-BE49-F238E27FC236}">
                <a16:creationId xmlns:a16="http://schemas.microsoft.com/office/drawing/2014/main" xmlns="" id="{EA384D7B-4A44-4252-AAE9-66C6484CB84C}"/>
              </a:ext>
            </a:extLst>
          </p:cNvPr>
          <p:cNvSpPr>
            <a:spLocks noGrp="1"/>
          </p:cNvSpPr>
          <p:nvPr>
            <p:ph idx="1"/>
          </p:nvPr>
        </p:nvSpPr>
        <p:spPr>
          <a:xfrm>
            <a:off x="257175" y="1044575"/>
            <a:ext cx="10515600" cy="4351338"/>
          </a:xfrm>
        </p:spPr>
        <p:txBody>
          <a:bodyPr/>
          <a:lstStyle/>
          <a:p>
            <a:pPr marL="0" indent="0">
              <a:buNone/>
            </a:pPr>
            <a:r>
              <a:rPr lang="en-GB" sz="3600" dirty="0">
                <a:latin typeface="Arial" panose="020B0604020202020204" pitchFamily="34" charset="0"/>
                <a:cs typeface="Arial" panose="020B0604020202020204" pitchFamily="34" charset="0"/>
              </a:rPr>
              <a:t>Applying for an apprenticeship:</a:t>
            </a:r>
          </a:p>
          <a:p>
            <a:pPr marL="0" indent="0">
              <a:buNone/>
            </a:pPr>
            <a:endParaRPr lang="en-GB" dirty="0"/>
          </a:p>
        </p:txBody>
      </p:sp>
      <p:sp>
        <p:nvSpPr>
          <p:cNvPr id="4" name="Speech Bubble: Rectangle 3">
            <a:extLst>
              <a:ext uri="{FF2B5EF4-FFF2-40B4-BE49-F238E27FC236}">
                <a16:creationId xmlns:a16="http://schemas.microsoft.com/office/drawing/2014/main" xmlns="" id="{52A9B32D-21C2-4907-90E3-06C7065607DC}"/>
              </a:ext>
            </a:extLst>
          </p:cNvPr>
          <p:cNvSpPr/>
          <p:nvPr/>
        </p:nvSpPr>
        <p:spPr>
          <a:xfrm>
            <a:off x="367615" y="1799928"/>
            <a:ext cx="3886200" cy="1781175"/>
          </a:xfrm>
          <a:prstGeom prst="wedgeRectCallout">
            <a:avLst/>
          </a:prstGeom>
          <a:solidFill>
            <a:srgbClr val="0071F8"/>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GB" sz="2000" dirty="0">
                <a:latin typeface="Arial" panose="020B0604020202020204" pitchFamily="34" charset="0"/>
                <a:cs typeface="Arial" panose="020B0604020202020204" pitchFamily="34" charset="0"/>
              </a:rPr>
              <a:t>1. Look at the information on applying for apprenticeships on the  </a:t>
            </a:r>
            <a:r>
              <a:rPr lang="en-GB" sz="2000" u="sng" dirty="0">
                <a:solidFill>
                  <a:srgbClr val="FFFFFF"/>
                </a:solidFill>
                <a:highlight>
                  <a:srgbClr val="FFFFFF"/>
                </a:highlight>
                <a:latin typeface="Arial" panose="020B0604020202020204" pitchFamily="34" charset="0"/>
                <a:cs typeface="Arial" panose="020B0604020202020204" pitchFamily="34" charset="0"/>
                <a:hlinkClick r:id="rId2"/>
              </a:rPr>
              <a:t>Get</a:t>
            </a:r>
            <a:r>
              <a:rPr lang="en-GB" sz="2000" u="sng" dirty="0">
                <a:solidFill>
                  <a:schemeClr val="tx1"/>
                </a:solidFill>
                <a:highlight>
                  <a:srgbClr val="FFFFFF"/>
                </a:highlight>
                <a:latin typeface="Arial" panose="020B0604020202020204" pitchFamily="34" charset="0"/>
                <a:cs typeface="Arial" panose="020B0604020202020204" pitchFamily="34" charset="0"/>
                <a:hlinkClick r:id="rId2"/>
              </a:rPr>
              <a:t> In Go Far</a:t>
            </a:r>
            <a:r>
              <a:rPr lang="en-GB" sz="2000" dirty="0">
                <a:solidFill>
                  <a:schemeClr val="tx1"/>
                </a:solidFill>
                <a:latin typeface="Arial" panose="020B0604020202020204" pitchFamily="34" charset="0"/>
                <a:cs typeface="Arial" panose="020B0604020202020204" pitchFamily="34" charset="0"/>
              </a:rPr>
              <a:t> </a:t>
            </a:r>
            <a:r>
              <a:rPr lang="en-GB" sz="2000" dirty="0">
                <a:latin typeface="Arial" panose="020B0604020202020204" pitchFamily="34" charset="0"/>
                <a:cs typeface="Arial" panose="020B0604020202020204" pitchFamily="34" charset="0"/>
              </a:rPr>
              <a:t>website.</a:t>
            </a:r>
            <a:endParaRPr lang="en-US" sz="2000" dirty="0">
              <a:latin typeface="Arial" panose="020B0604020202020204" pitchFamily="34" charset="0"/>
              <a:cs typeface="Arial" panose="020B0604020202020204" pitchFamily="34" charset="0"/>
            </a:endParaRPr>
          </a:p>
        </p:txBody>
      </p:sp>
      <p:sp>
        <p:nvSpPr>
          <p:cNvPr id="5" name="Speech Bubble: Rectangle 4">
            <a:extLst>
              <a:ext uri="{FF2B5EF4-FFF2-40B4-BE49-F238E27FC236}">
                <a16:creationId xmlns:a16="http://schemas.microsoft.com/office/drawing/2014/main" xmlns="" id="{FBDC54C4-0E60-4528-8146-BDB827F3AA82}"/>
              </a:ext>
            </a:extLst>
          </p:cNvPr>
          <p:cNvSpPr/>
          <p:nvPr/>
        </p:nvSpPr>
        <p:spPr>
          <a:xfrm>
            <a:off x="3595687" y="3000078"/>
            <a:ext cx="5000625" cy="1781175"/>
          </a:xfrm>
          <a:prstGeom prst="wedgeRectCallout">
            <a:avLst/>
          </a:prstGeom>
          <a:solidFill>
            <a:srgbClr val="0071F8"/>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GB" sz="2000" dirty="0">
                <a:latin typeface="Arial" panose="020B0604020202020204" pitchFamily="34" charset="0"/>
                <a:cs typeface="Arial" panose="020B0604020202020204" pitchFamily="34" charset="0"/>
              </a:rPr>
              <a:t>2. Read the apprenticeship guide </a:t>
            </a:r>
            <a:r>
              <a:rPr lang="en-GB" sz="2000" u="sng" dirty="0">
                <a:solidFill>
                  <a:schemeClr val="tx1"/>
                </a:solidFill>
                <a:highlight>
                  <a:srgbClr val="FFFFFF"/>
                </a:highlight>
                <a:latin typeface="Arial" panose="020B0604020202020204" pitchFamily="34" charset="0"/>
                <a:cs typeface="Arial" panose="020B0604020202020204" pitchFamily="34" charset="0"/>
                <a:hlinkClick r:id="rId3"/>
              </a:rPr>
              <a:t>leaflets</a:t>
            </a:r>
            <a:r>
              <a:rPr lang="en-GB" sz="2000" dirty="0">
                <a:latin typeface="Arial" panose="020B0604020202020204" pitchFamily="34" charset="0"/>
                <a:cs typeface="Arial" panose="020B0604020202020204" pitchFamily="34" charset="0"/>
              </a:rPr>
              <a:t> for parents, employers and young people.</a:t>
            </a:r>
            <a:endParaRPr lang="en-GB" sz="2000" dirty="0"/>
          </a:p>
        </p:txBody>
      </p:sp>
      <p:sp>
        <p:nvSpPr>
          <p:cNvPr id="6" name="Speech Bubble: Rectangle 5">
            <a:extLst>
              <a:ext uri="{FF2B5EF4-FFF2-40B4-BE49-F238E27FC236}">
                <a16:creationId xmlns:a16="http://schemas.microsoft.com/office/drawing/2014/main" xmlns="" id="{E7DF0A0F-3AFE-49DD-B1F8-31C138631B80}"/>
              </a:ext>
            </a:extLst>
          </p:cNvPr>
          <p:cNvSpPr/>
          <p:nvPr/>
        </p:nvSpPr>
        <p:spPr>
          <a:xfrm>
            <a:off x="7069931" y="4370387"/>
            <a:ext cx="4791075" cy="1781175"/>
          </a:xfrm>
          <a:prstGeom prst="wedgeRectCallout">
            <a:avLst/>
          </a:prstGeom>
          <a:solidFill>
            <a:srgbClr val="0071F8"/>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GB" sz="2000" dirty="0">
                <a:latin typeface="Arial" panose="020B0604020202020204" pitchFamily="34" charset="0"/>
                <a:cs typeface="Arial" panose="020B0604020202020204" pitchFamily="34" charset="0"/>
              </a:rPr>
              <a:t>3. How could you use these resources to support young people with SEND to apply for an apprenticeship?</a:t>
            </a:r>
            <a:endParaRPr lang="en-GB" sz="2000" dirty="0"/>
          </a:p>
        </p:txBody>
      </p:sp>
    </p:spTree>
    <p:extLst>
      <p:ext uri="{BB962C8B-B14F-4D97-AF65-F5344CB8AC3E}">
        <p14:creationId xmlns:p14="http://schemas.microsoft.com/office/powerpoint/2010/main" xmlns="" val="20560748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445F163-161C-4844-8AB6-646D61452520}"/>
              </a:ext>
            </a:extLst>
          </p:cNvPr>
          <p:cNvSpPr>
            <a:spLocks noGrp="1"/>
          </p:cNvSpPr>
          <p:nvPr>
            <p:ph type="title"/>
          </p:nvPr>
        </p:nvSpPr>
        <p:spPr>
          <a:xfrm>
            <a:off x="197237" y="97630"/>
            <a:ext cx="11628782" cy="1325563"/>
          </a:xfrm>
        </p:spPr>
        <p:txBody>
          <a:bodyPr>
            <a:noAutofit/>
          </a:bodyPr>
          <a:lstStyle/>
          <a:p>
            <a:pPr>
              <a:lnSpc>
                <a:spcPct val="107000"/>
              </a:lnSpc>
              <a:spcAft>
                <a:spcPts val="0"/>
              </a:spcAft>
            </a:pPr>
            <a:r>
              <a:rPr lang="en-GB" sz="4000" b="1" dirty="0">
                <a:solidFill>
                  <a:srgbClr val="000000"/>
                </a:solidFill>
                <a:latin typeface="Arial" panose="020B0604020202020204" pitchFamily="34" charset="0"/>
                <a:ea typeface="Times New Roman" panose="02020603050405020304" pitchFamily="18" charset="0"/>
                <a:cs typeface="Arial" panose="020B0604020202020204" pitchFamily="34" charset="0"/>
              </a:rPr>
              <a:t>Maynard Review recommendations – July 2016</a:t>
            </a:r>
            <a:endParaRPr lang="en-GB" sz="4000" b="1" dirty="0"/>
          </a:p>
        </p:txBody>
      </p:sp>
      <p:sp>
        <p:nvSpPr>
          <p:cNvPr id="3" name="Content Placeholder 2">
            <a:extLst>
              <a:ext uri="{FF2B5EF4-FFF2-40B4-BE49-F238E27FC236}">
                <a16:creationId xmlns:a16="http://schemas.microsoft.com/office/drawing/2014/main" xmlns="" id="{A375FB78-C53B-4C1C-800A-394EB7BAD160}"/>
              </a:ext>
            </a:extLst>
          </p:cNvPr>
          <p:cNvSpPr>
            <a:spLocks noGrp="1"/>
          </p:cNvSpPr>
          <p:nvPr>
            <p:ph idx="1"/>
          </p:nvPr>
        </p:nvSpPr>
        <p:spPr>
          <a:xfrm>
            <a:off x="753828" y="1327784"/>
            <a:ext cx="10515600" cy="5032375"/>
          </a:xfrm>
        </p:spPr>
        <p:txBody>
          <a:bodyPr>
            <a:normAutofit fontScale="77500" lnSpcReduction="20000"/>
          </a:bodyPr>
          <a:lstStyle/>
          <a:p>
            <a:pPr marL="0" indent="0">
              <a:lnSpc>
                <a:spcPct val="120000"/>
              </a:lnSpc>
              <a:spcBef>
                <a:spcPts val="0"/>
              </a:spcBef>
              <a:spcAft>
                <a:spcPts val="600"/>
              </a:spcAft>
              <a:buNone/>
            </a:pPr>
            <a:r>
              <a:rPr lang="en-GB" sz="3600" dirty="0">
                <a:latin typeface="Arial" panose="020B0604020202020204" pitchFamily="34" charset="0"/>
                <a:cs typeface="Arial" panose="020B0604020202020204" pitchFamily="34" charset="0"/>
              </a:rPr>
              <a:t>A government review that explored solutions to help more people with learning disabilities access apprenticeships recommended: </a:t>
            </a:r>
          </a:p>
          <a:p>
            <a:pPr marL="0" indent="0">
              <a:lnSpc>
                <a:spcPct val="120000"/>
              </a:lnSpc>
              <a:spcBef>
                <a:spcPts val="0"/>
              </a:spcBef>
              <a:spcAft>
                <a:spcPts val="600"/>
              </a:spcAft>
              <a:buNone/>
            </a:pPr>
            <a:endParaRPr lang="en-GB" sz="1500" dirty="0">
              <a:latin typeface="Arial" panose="020B0604020202020204" pitchFamily="34" charset="0"/>
              <a:cs typeface="Arial" panose="020B0604020202020204" pitchFamily="34" charset="0"/>
            </a:endParaRPr>
          </a:p>
          <a:p>
            <a:pPr>
              <a:lnSpc>
                <a:spcPct val="120000"/>
              </a:lnSpc>
              <a:spcBef>
                <a:spcPts val="0"/>
              </a:spcBef>
              <a:spcAft>
                <a:spcPts val="600"/>
              </a:spcAft>
            </a:pPr>
            <a:r>
              <a:rPr lang="en-GB" sz="3400" dirty="0">
                <a:solidFill>
                  <a:srgbClr val="000000"/>
                </a:solidFill>
                <a:latin typeface="Arial" panose="020B0604020202020204" pitchFamily="34" charset="0"/>
                <a:ea typeface="Times New Roman" panose="02020603050405020304" pitchFamily="18" charset="0"/>
                <a:cs typeface="Arial" panose="020B0604020202020204" pitchFamily="34" charset="0"/>
              </a:rPr>
              <a:t>the development and updating of information and case studies for providers and employers on the </a:t>
            </a:r>
            <a:r>
              <a:rPr lang="en-GB" sz="3400" u="sng" dirty="0">
                <a:solidFill>
                  <a:srgbClr val="000000"/>
                </a:solidFill>
                <a:latin typeface="Arial" panose="020B0604020202020204" pitchFamily="34" charset="0"/>
                <a:ea typeface="Times New Roman" panose="02020603050405020304" pitchFamily="18" charset="0"/>
                <a:cs typeface="Arial" panose="020B0604020202020204" pitchFamily="34" charset="0"/>
                <a:hlinkClick r:id="rId2"/>
              </a:rPr>
              <a:t>Employer Toolkit website</a:t>
            </a:r>
            <a:r>
              <a:rPr lang="en-GB" sz="3400" dirty="0">
                <a:solidFill>
                  <a:srgbClr val="0B0C0C"/>
                </a:solidFill>
                <a:latin typeface="Arial" panose="020B0604020202020204" pitchFamily="34" charset="0"/>
                <a:ea typeface="Times New Roman" panose="02020603050405020304" pitchFamily="18" charset="0"/>
                <a:cs typeface="Arial" panose="020B0604020202020204" pitchFamily="34" charset="0"/>
              </a:rPr>
              <a:t> - referred to throughout this module</a:t>
            </a:r>
            <a:endParaRPr lang="en-GB" sz="3400" dirty="0">
              <a:latin typeface="Arial" panose="020B0604020202020204" pitchFamily="34" charset="0"/>
              <a:ea typeface="Times New Roman" panose="02020603050405020304" pitchFamily="18" charset="0"/>
              <a:cs typeface="Arial" panose="020B0604020202020204" pitchFamily="34" charset="0"/>
            </a:endParaRPr>
          </a:p>
          <a:p>
            <a:pPr>
              <a:lnSpc>
                <a:spcPct val="120000"/>
              </a:lnSpc>
              <a:spcBef>
                <a:spcPts val="0"/>
              </a:spcBef>
              <a:spcAft>
                <a:spcPts val="600"/>
              </a:spcAft>
            </a:pPr>
            <a:r>
              <a:rPr lang="en-GB" sz="3400" dirty="0">
                <a:solidFill>
                  <a:srgbClr val="000000"/>
                </a:solidFill>
                <a:latin typeface="Arial" panose="020B0604020202020204" pitchFamily="34" charset="0"/>
                <a:ea typeface="Times New Roman" panose="02020603050405020304" pitchFamily="18" charset="0"/>
                <a:cs typeface="Arial" panose="020B0604020202020204" pitchFamily="34" charset="0"/>
              </a:rPr>
              <a:t>a commitment to make changes to English and Maths requirements for apprenticeships so they are more accessible for people with Education, Health and Care plans</a:t>
            </a:r>
            <a:endParaRPr lang="en-GB" sz="3400" dirty="0">
              <a:latin typeface="Arial" panose="020B0604020202020204" pitchFamily="34" charset="0"/>
              <a:ea typeface="Times New Roman" panose="02020603050405020304" pitchFamily="18" charset="0"/>
              <a:cs typeface="Arial" panose="020B0604020202020204" pitchFamily="34" charset="0"/>
            </a:endParaRPr>
          </a:p>
          <a:p>
            <a:pPr>
              <a:lnSpc>
                <a:spcPct val="120000"/>
              </a:lnSpc>
              <a:spcBef>
                <a:spcPts val="0"/>
              </a:spcBef>
              <a:spcAft>
                <a:spcPts val="600"/>
              </a:spcAft>
            </a:pPr>
            <a:r>
              <a:rPr lang="en-GB" sz="3400" dirty="0">
                <a:solidFill>
                  <a:srgbClr val="000000"/>
                </a:solidFill>
                <a:latin typeface="Arial" panose="020B0604020202020204" pitchFamily="34" charset="0"/>
                <a:ea typeface="Times New Roman" panose="02020603050405020304" pitchFamily="18" charset="0"/>
                <a:cs typeface="Arial" panose="020B0604020202020204" pitchFamily="34" charset="0"/>
              </a:rPr>
              <a:t>minimum requirements be adjusted to Entry Level 3 Functional Skills for some apprentices with learning difficulties and disabilities. </a:t>
            </a:r>
            <a:r>
              <a:rPr lang="en-GB" sz="3400" dirty="0">
                <a:latin typeface="Arial" panose="020B0604020202020204" pitchFamily="34" charset="0"/>
                <a:cs typeface="Arial" panose="020B0604020202020204" pitchFamily="34" charset="0"/>
              </a:rPr>
              <a:t>Click </a:t>
            </a:r>
            <a:r>
              <a:rPr lang="en-GB" sz="3400" dirty="0">
                <a:latin typeface="Arial" panose="020B0604020202020204" pitchFamily="34" charset="0"/>
                <a:cs typeface="Arial" panose="020B0604020202020204" pitchFamily="34" charset="0"/>
                <a:hlinkClick r:id="rId3"/>
              </a:rPr>
              <a:t>here</a:t>
            </a:r>
            <a:r>
              <a:rPr lang="en-GB" sz="3400" dirty="0">
                <a:latin typeface="Arial" panose="020B0604020202020204" pitchFamily="34" charset="0"/>
                <a:cs typeface="Arial" panose="020B0604020202020204" pitchFamily="34" charset="0"/>
              </a:rPr>
              <a:t> for details. </a:t>
            </a:r>
            <a:endParaRPr lang="en-GB" sz="3400" dirty="0">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xmlns="" val="37947309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660BE97-12D4-4446-96E8-8548979BF539}"/>
              </a:ext>
            </a:extLst>
          </p:cNvPr>
          <p:cNvSpPr>
            <a:spLocks noGrp="1"/>
          </p:cNvSpPr>
          <p:nvPr>
            <p:ph type="title"/>
          </p:nvPr>
        </p:nvSpPr>
        <p:spPr>
          <a:xfrm>
            <a:off x="188536" y="463191"/>
            <a:ext cx="11811786" cy="920750"/>
          </a:xfrm>
        </p:spPr>
        <p:txBody>
          <a:bodyPr>
            <a:normAutofit fontScale="90000"/>
          </a:bodyPr>
          <a:lstStyle/>
          <a:p>
            <a:pPr marL="457200"/>
            <a:r>
              <a:rPr lang="en-GB" sz="3200" dirty="0">
                <a:latin typeface="Times New Roman" panose="02020603050405020304" pitchFamily="18" charset="0"/>
                <a:ea typeface="Times New Roman" panose="02020603050405020304" pitchFamily="18" charset="0"/>
              </a:rPr>
              <a:t/>
            </a:r>
            <a:br>
              <a:rPr lang="en-GB" sz="3200" dirty="0">
                <a:latin typeface="Times New Roman" panose="02020603050405020304" pitchFamily="18" charset="0"/>
                <a:ea typeface="Times New Roman" panose="02020603050405020304" pitchFamily="18" charset="0"/>
              </a:rPr>
            </a:br>
            <a:r>
              <a:rPr lang="en-GB"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GB" sz="4900" b="1" dirty="0">
                <a:latin typeface="Arial" panose="020B0604020202020204" pitchFamily="34" charset="0"/>
                <a:ea typeface="Times New Roman" panose="02020603050405020304" pitchFamily="18" charset="0"/>
                <a:cs typeface="Arial" panose="020B0604020202020204" pitchFamily="34" charset="0"/>
              </a:rPr>
              <a:t>Maynard</a:t>
            </a:r>
            <a:r>
              <a:rPr lang="en-GB" sz="4900" b="1" dirty="0">
                <a:solidFill>
                  <a:srgbClr val="000000"/>
                </a:solidFill>
                <a:latin typeface="Arial" panose="020B0604020202020204" pitchFamily="34" charset="0"/>
                <a:ea typeface="Times New Roman" panose="02020603050405020304" pitchFamily="18" charset="0"/>
                <a:cs typeface="Arial" panose="020B0604020202020204" pitchFamily="34" charset="0"/>
              </a:rPr>
              <a:t> recommendations continued/..</a:t>
            </a:r>
            <a:r>
              <a:rPr lang="en-GB" sz="4900" dirty="0">
                <a:latin typeface="Arial" panose="020B0604020202020204" pitchFamily="34" charset="0"/>
                <a:ea typeface="Times New Roman" panose="02020603050405020304" pitchFamily="18" charset="0"/>
                <a:cs typeface="Arial" panose="020B0604020202020204" pitchFamily="34" charset="0"/>
              </a:rPr>
              <a:t/>
            </a:r>
            <a:br>
              <a:rPr lang="en-GB" sz="4900" dirty="0">
                <a:latin typeface="Arial" panose="020B0604020202020204" pitchFamily="34" charset="0"/>
                <a:ea typeface="Times New Roman" panose="02020603050405020304" pitchFamily="18" charset="0"/>
                <a:cs typeface="Arial" panose="020B0604020202020204" pitchFamily="34" charset="0"/>
              </a:rPr>
            </a:br>
            <a:r>
              <a:rPr lang="en-GB" sz="4900" dirty="0">
                <a:latin typeface="Arial" panose="020B0604020202020204" pitchFamily="34" charset="0"/>
                <a:ea typeface="Times New Roman" panose="02020603050405020304" pitchFamily="18" charset="0"/>
                <a:cs typeface="Arial" panose="020B0604020202020204" pitchFamily="34" charset="0"/>
              </a:rPr>
              <a:t/>
            </a:r>
            <a:br>
              <a:rPr lang="en-GB" sz="4900" dirty="0">
                <a:latin typeface="Arial" panose="020B0604020202020204" pitchFamily="34" charset="0"/>
                <a:ea typeface="Times New Roman" panose="02020603050405020304" pitchFamily="18" charset="0"/>
                <a:cs typeface="Arial" panose="020B0604020202020204" pitchFamily="34" charset="0"/>
              </a:rPr>
            </a:br>
            <a:endParaRPr lang="en-GB" sz="49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xmlns="" id="{75547BF2-B581-4464-A40D-909DC870BE24}"/>
              </a:ext>
            </a:extLst>
          </p:cNvPr>
          <p:cNvSpPr>
            <a:spLocks noGrp="1"/>
          </p:cNvSpPr>
          <p:nvPr>
            <p:ph idx="1"/>
          </p:nvPr>
        </p:nvSpPr>
        <p:spPr>
          <a:xfrm>
            <a:off x="836629" y="1187271"/>
            <a:ext cx="10515600" cy="2149695"/>
          </a:xfrm>
        </p:spPr>
        <p:txBody>
          <a:bodyPr>
            <a:normAutofit/>
          </a:bodyPr>
          <a:lstStyle/>
          <a:p>
            <a:pPr>
              <a:lnSpc>
                <a:spcPct val="100000"/>
              </a:lnSpc>
              <a:spcBef>
                <a:spcPts val="0"/>
              </a:spcBef>
              <a:spcAft>
                <a:spcPts val="600"/>
              </a:spcAft>
            </a:pPr>
            <a:r>
              <a:rPr lang="en-GB" dirty="0">
                <a:solidFill>
                  <a:srgbClr val="333333"/>
                </a:solidFill>
                <a:latin typeface="Arial" panose="020B0604020202020204" pitchFamily="34" charset="0"/>
                <a:ea typeface="Times New Roman" panose="02020603050405020304" pitchFamily="18" charset="0"/>
                <a:cs typeface="Arial" panose="020B0604020202020204" pitchFamily="34" charset="0"/>
              </a:rPr>
              <a:t>DWP uses the </a:t>
            </a:r>
            <a:r>
              <a:rPr lang="en-GB" dirty="0">
                <a:solidFill>
                  <a:srgbClr val="333333"/>
                </a:solidFill>
                <a:latin typeface="Arial" panose="020B0604020202020204" pitchFamily="34" charset="0"/>
                <a:ea typeface="Times New Roman" panose="02020603050405020304" pitchFamily="18" charset="0"/>
                <a:cs typeface="Arial" panose="020B0604020202020204" pitchFamily="34" charset="0"/>
                <a:hlinkClick r:id="rId3"/>
              </a:rPr>
              <a:t>Disability Confident </a:t>
            </a:r>
            <a:r>
              <a:rPr lang="en-GB" dirty="0" smtClean="0">
                <a:solidFill>
                  <a:srgbClr val="333333"/>
                </a:solidFill>
                <a:latin typeface="Arial" panose="020B0604020202020204" pitchFamily="34" charset="0"/>
                <a:ea typeface="Times New Roman" panose="02020603050405020304" pitchFamily="18" charset="0"/>
                <a:cs typeface="Arial" panose="020B0604020202020204" pitchFamily="34" charset="0"/>
                <a:hlinkClick r:id="rId3"/>
              </a:rPr>
              <a:t>campaign</a:t>
            </a:r>
            <a:r>
              <a:rPr lang="en-GB" dirty="0" smtClean="0">
                <a:solidFill>
                  <a:srgbClr val="333333"/>
                </a:solidFill>
                <a:latin typeface="Arial" panose="020B0604020202020204" pitchFamily="34" charset="0"/>
                <a:ea typeface="Times New Roman" panose="02020603050405020304" pitchFamily="18" charset="0"/>
                <a:cs typeface="Arial" panose="020B0604020202020204" pitchFamily="34" charset="0"/>
              </a:rPr>
              <a:t> – </a:t>
            </a:r>
            <a:r>
              <a:rPr lang="en-GB" dirty="0">
                <a:solidFill>
                  <a:srgbClr val="333333"/>
                </a:solidFill>
                <a:latin typeface="Arial" panose="020B0604020202020204" pitchFamily="34" charset="0"/>
                <a:ea typeface="Times New Roman" panose="02020603050405020304" pitchFamily="18" charset="0"/>
                <a:cs typeface="Arial" panose="020B0604020202020204" pitchFamily="34" charset="0"/>
              </a:rPr>
              <a:t>both in terms of pledges and events – to encourage employers to drive demand and increase supply. </a:t>
            </a:r>
          </a:p>
          <a:p>
            <a:endParaRPr lang="en-GB" dirty="0"/>
          </a:p>
          <a:p>
            <a:endParaRPr lang="en-GB" dirty="0"/>
          </a:p>
        </p:txBody>
      </p:sp>
      <p:sp>
        <p:nvSpPr>
          <p:cNvPr id="5" name="Explosion: 8 Points 4">
            <a:extLst>
              <a:ext uri="{FF2B5EF4-FFF2-40B4-BE49-F238E27FC236}">
                <a16:creationId xmlns:a16="http://schemas.microsoft.com/office/drawing/2014/main" xmlns="" id="{A50B7205-3F96-46BD-B570-808F5E2D4AD1}"/>
              </a:ext>
            </a:extLst>
          </p:cNvPr>
          <p:cNvSpPr/>
          <p:nvPr/>
        </p:nvSpPr>
        <p:spPr>
          <a:xfrm>
            <a:off x="6713947" y="927455"/>
            <a:ext cx="5286375" cy="3190162"/>
          </a:xfrm>
          <a:prstGeom prst="irregularSeal1">
            <a:avLst/>
          </a:prstGeom>
          <a:solidFill>
            <a:srgbClr val="00A06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latin typeface="Arial" pitchFamily="34" charset="0"/>
                <a:cs typeface="Arial" pitchFamily="34" charset="0"/>
              </a:rPr>
              <a:t>Read more about the Maynard Review </a:t>
            </a:r>
            <a:r>
              <a:rPr lang="en-GB" dirty="0">
                <a:latin typeface="Arial" pitchFamily="34" charset="0"/>
                <a:cs typeface="Arial" pitchFamily="34" charset="0"/>
                <a:hlinkClick r:id="rId4"/>
              </a:rPr>
              <a:t>here</a:t>
            </a:r>
            <a:r>
              <a:rPr lang="en-GB" dirty="0">
                <a:latin typeface="Arial" pitchFamily="34" charset="0"/>
                <a:cs typeface="Arial" pitchFamily="34" charset="0"/>
              </a:rPr>
              <a:t>.</a:t>
            </a:r>
            <a:endParaRPr lang="en-GB" dirty="0">
              <a:solidFill>
                <a:schemeClr val="bg1"/>
              </a:solidFill>
              <a:latin typeface="Arial" pitchFamily="34" charset="0"/>
              <a:cs typeface="Arial" pitchFamily="34" charset="0"/>
            </a:endParaRPr>
          </a:p>
        </p:txBody>
      </p:sp>
      <p:sp>
        <p:nvSpPr>
          <p:cNvPr id="6" name="Rectangle 5">
            <a:extLst>
              <a:ext uri="{FF2B5EF4-FFF2-40B4-BE49-F238E27FC236}">
                <a16:creationId xmlns:a16="http://schemas.microsoft.com/office/drawing/2014/main" xmlns="" id="{6D466E4B-6247-4246-A256-94979BB22A34}"/>
              </a:ext>
            </a:extLst>
          </p:cNvPr>
          <p:cNvSpPr/>
          <p:nvPr/>
        </p:nvSpPr>
        <p:spPr>
          <a:xfrm>
            <a:off x="592000" y="4262480"/>
            <a:ext cx="11008000" cy="2277192"/>
          </a:xfrm>
          <a:prstGeom prst="rect">
            <a:avLst/>
          </a:prstGeom>
          <a:solidFill>
            <a:srgbClr val="0071F8"/>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Aft>
                <a:spcPts val="1800"/>
              </a:spcAft>
            </a:pPr>
            <a:r>
              <a:rPr lang="en-GB" sz="2200" dirty="0">
                <a:latin typeface="Arial" panose="020B0604020202020204" pitchFamily="34" charset="0"/>
                <a:cs typeface="Arial" panose="020B0604020202020204" pitchFamily="34" charset="0"/>
              </a:rPr>
              <a:t>Look at the resources and guidance for the </a:t>
            </a:r>
            <a:r>
              <a:rPr lang="en-GB" sz="2200" dirty="0">
                <a:highlight>
                  <a:srgbClr val="FFFFFF"/>
                </a:highlight>
                <a:latin typeface="Arial" panose="020B0604020202020204" pitchFamily="34" charset="0"/>
                <a:cs typeface="Arial" panose="020B0604020202020204" pitchFamily="34" charset="0"/>
                <a:hlinkClick r:id="rId5"/>
              </a:rPr>
              <a:t>Disability Confident campaign</a:t>
            </a:r>
            <a:r>
              <a:rPr lang="en-GB" sz="2200" dirty="0">
                <a:latin typeface="Arial" panose="020B0604020202020204" pitchFamily="34" charset="0"/>
                <a:cs typeface="Arial" panose="020B0604020202020204" pitchFamily="34" charset="0"/>
                <a:hlinkClick r:id="rId5"/>
              </a:rPr>
              <a:t>.</a:t>
            </a:r>
            <a:r>
              <a:rPr lang="en-GB" sz="2200" u="sng" dirty="0">
                <a:highlight>
                  <a:srgbClr val="FFFFFF"/>
                </a:highlight>
                <a:latin typeface="Arial" panose="020B0604020202020204" pitchFamily="34" charset="0"/>
                <a:cs typeface="Arial" panose="020B0604020202020204" pitchFamily="34" charset="0"/>
                <a:hlinkClick r:id="rId5"/>
              </a:rPr>
              <a:t> </a:t>
            </a:r>
            <a:endParaRPr lang="en-GB" sz="2200" u="sng" dirty="0">
              <a:highlight>
                <a:srgbClr val="FFFFFF"/>
              </a:highlight>
              <a:latin typeface="Arial" panose="020B0604020202020204" pitchFamily="34" charset="0"/>
              <a:cs typeface="Arial" panose="020B0604020202020204" pitchFamily="34" charset="0"/>
            </a:endParaRPr>
          </a:p>
          <a:p>
            <a:pPr>
              <a:spcAft>
                <a:spcPts val="1800"/>
              </a:spcAft>
            </a:pPr>
            <a:r>
              <a:rPr lang="en-GB" sz="2200" dirty="0">
                <a:latin typeface="Arial" panose="020B0604020202020204" pitchFamily="34" charset="0"/>
                <a:cs typeface="Arial" panose="020B0604020202020204" pitchFamily="34" charset="0"/>
              </a:rPr>
              <a:t>Are there local Disability Confident employers whom you could approach about apprenticeship opportunities?  </a:t>
            </a:r>
          </a:p>
          <a:p>
            <a:pPr>
              <a:spcAft>
                <a:spcPts val="1800"/>
              </a:spcAft>
            </a:pPr>
            <a:r>
              <a:rPr lang="en-GB" sz="2200" dirty="0" smtClean="0">
                <a:latin typeface="Arial" panose="020B0604020202020204" pitchFamily="34" charset="0"/>
                <a:cs typeface="Arial" panose="020B0604020202020204" pitchFamily="34" charset="0"/>
              </a:rPr>
              <a:t>Could </a:t>
            </a:r>
            <a:r>
              <a:rPr lang="en-GB" sz="2200" dirty="0">
                <a:latin typeface="Arial" panose="020B0604020202020204" pitchFamily="34" charset="0"/>
                <a:cs typeface="Arial" panose="020B0604020202020204" pitchFamily="34" charset="0"/>
              </a:rPr>
              <a:t>you work with the apprenticeship team in your organisation to do this?</a:t>
            </a:r>
          </a:p>
          <a:p>
            <a:endParaRPr lang="en-GB"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50715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1">
            <a:extLst>
              <a:ext uri="{FF2B5EF4-FFF2-40B4-BE49-F238E27FC236}">
                <a16:creationId xmlns:a16="http://schemas.microsoft.com/office/drawing/2014/main" xmlns="" id="{81FFAB9E-4B70-4946-85F1-D3FE0A145575}"/>
              </a:ext>
            </a:extLst>
          </p:cNvPr>
          <p:cNvSpPr>
            <a:spLocks noGrp="1"/>
          </p:cNvSpPr>
          <p:nvPr>
            <p:ph idx="1"/>
          </p:nvPr>
        </p:nvSpPr>
        <p:spPr>
          <a:xfrm>
            <a:off x="838199" y="1825625"/>
            <a:ext cx="4320210" cy="4351338"/>
          </a:xfrm>
        </p:spPr>
        <p:txBody>
          <a:bodyPr>
            <a:normAutofit fontScale="92500"/>
          </a:bodyPr>
          <a:lstStyle/>
          <a:p>
            <a:pPr fontAlgn="t"/>
            <a:r>
              <a:rPr lang="en-GB" dirty="0">
                <a:latin typeface="Arial" panose="020B0604020202020204" pitchFamily="34" charset="0"/>
                <a:cs typeface="Arial" panose="020B0604020202020204" pitchFamily="34" charset="0"/>
              </a:rPr>
              <a:t>Face to face interview</a:t>
            </a:r>
          </a:p>
          <a:p>
            <a:pPr fontAlgn="t"/>
            <a:r>
              <a:rPr lang="en-GB" dirty="0">
                <a:latin typeface="Arial" panose="020B0604020202020204" pitchFamily="34" charset="0"/>
                <a:cs typeface="Arial" panose="020B0604020202020204" pitchFamily="34" charset="0"/>
              </a:rPr>
              <a:t>Group assessment at an Assessment Centre</a:t>
            </a:r>
          </a:p>
          <a:p>
            <a:r>
              <a:rPr lang="en-GB" dirty="0">
                <a:latin typeface="Arial" panose="020B0604020202020204" pitchFamily="34" charset="0"/>
                <a:cs typeface="Arial" panose="020B0604020202020204" pitchFamily="34" charset="0"/>
              </a:rPr>
              <a:t>Application forms</a:t>
            </a:r>
          </a:p>
          <a:p>
            <a:r>
              <a:rPr lang="en-GB" dirty="0">
                <a:latin typeface="Arial" panose="020B0604020202020204" pitchFamily="34" charset="0"/>
                <a:cs typeface="Arial" panose="020B0604020202020204" pitchFamily="34" charset="0"/>
              </a:rPr>
              <a:t>Online application forms, CVs and written assessment tests</a:t>
            </a:r>
          </a:p>
          <a:p>
            <a:r>
              <a:rPr lang="en-GB" dirty="0">
                <a:latin typeface="Arial" panose="020B0604020202020204" pitchFamily="34" charset="0"/>
                <a:cs typeface="Arial" panose="020B0604020202020204" pitchFamily="34" charset="0"/>
              </a:rPr>
              <a:t>Meeting the job specification</a:t>
            </a:r>
          </a:p>
          <a:p>
            <a:r>
              <a:rPr lang="en-GB" dirty="0">
                <a:latin typeface="Arial" panose="020B0604020202020204" pitchFamily="34" charset="0"/>
                <a:cs typeface="Arial" panose="020B0604020202020204" pitchFamily="34" charset="0"/>
              </a:rPr>
              <a:t>Advertising and Marketing</a:t>
            </a:r>
          </a:p>
          <a:p>
            <a:endParaRPr lang="en-GB" dirty="0"/>
          </a:p>
        </p:txBody>
      </p:sp>
      <p:sp>
        <p:nvSpPr>
          <p:cNvPr id="2" name="Title 1">
            <a:extLst>
              <a:ext uri="{FF2B5EF4-FFF2-40B4-BE49-F238E27FC236}">
                <a16:creationId xmlns:a16="http://schemas.microsoft.com/office/drawing/2014/main" xmlns="" id="{91FAB5B4-4B61-4E5A-8283-32F2B8C54833}"/>
              </a:ext>
            </a:extLst>
          </p:cNvPr>
          <p:cNvSpPr>
            <a:spLocks noGrp="1"/>
          </p:cNvSpPr>
          <p:nvPr>
            <p:ph type="title"/>
          </p:nvPr>
        </p:nvSpPr>
        <p:spPr>
          <a:xfrm>
            <a:off x="679174" y="295279"/>
            <a:ext cx="10515600" cy="1383888"/>
          </a:xfrm>
        </p:spPr>
        <p:txBody>
          <a:bodyPr>
            <a:normAutofit fontScale="90000"/>
          </a:bodyPr>
          <a:lstStyle/>
          <a:p>
            <a:pPr lvl="0">
              <a:spcBef>
                <a:spcPts val="1000"/>
              </a:spcBef>
            </a:pPr>
            <a:r>
              <a:rPr lang="en-GB" dirty="0"/>
              <a:t/>
            </a:r>
            <a:br>
              <a:rPr lang="en-GB" dirty="0"/>
            </a:br>
            <a:r>
              <a:rPr lang="en-GB" dirty="0"/>
              <a:t/>
            </a:r>
            <a:br>
              <a:rPr lang="en-GB" dirty="0"/>
            </a:br>
            <a:r>
              <a:rPr lang="en-GB" b="1" dirty="0">
                <a:latin typeface="Arial" panose="020B0604020202020204" pitchFamily="34" charset="0"/>
                <a:cs typeface="Arial" panose="020B0604020202020204" pitchFamily="34" charset="0"/>
              </a:rPr>
              <a:t>Activity</a:t>
            </a:r>
            <a:br>
              <a:rPr lang="en-GB" b="1" dirty="0">
                <a:latin typeface="Arial" panose="020B0604020202020204" pitchFamily="34" charset="0"/>
                <a:cs typeface="Arial" panose="020B0604020202020204" pitchFamily="34" charset="0"/>
              </a:rPr>
            </a:br>
            <a:r>
              <a:rPr lang="en-GB" sz="1000" b="1" dirty="0">
                <a:latin typeface="Arial" panose="020B0604020202020204" pitchFamily="34" charset="0"/>
                <a:cs typeface="Arial" panose="020B0604020202020204" pitchFamily="34" charset="0"/>
              </a:rPr>
              <a:t/>
            </a:r>
            <a:br>
              <a:rPr lang="en-GB" sz="1000" b="1" dirty="0">
                <a:latin typeface="Arial" panose="020B0604020202020204" pitchFamily="34" charset="0"/>
                <a:cs typeface="Arial" panose="020B0604020202020204" pitchFamily="34" charset="0"/>
              </a:rPr>
            </a:br>
            <a:r>
              <a:rPr lang="en-GB" sz="2700" dirty="0">
                <a:solidFill>
                  <a:srgbClr val="000000"/>
                </a:solidFill>
                <a:latin typeface="Arial" panose="020B0604020202020204" pitchFamily="34" charset="0"/>
                <a:ea typeface="Times New Roman" panose="02020603050405020304" pitchFamily="18" charset="0"/>
                <a:cs typeface="Arial" panose="020B0604020202020204" pitchFamily="34" charset="0"/>
              </a:rPr>
              <a:t>The Maynard review recommended use of non-traditional recruitment practices. </a:t>
            </a:r>
            <a:br>
              <a:rPr lang="en-GB" sz="2700" dirty="0">
                <a:solidFill>
                  <a:srgbClr val="000000"/>
                </a:solidFill>
                <a:latin typeface="Arial" panose="020B0604020202020204" pitchFamily="34" charset="0"/>
                <a:ea typeface="Times New Roman" panose="02020603050405020304" pitchFamily="18" charset="0"/>
                <a:cs typeface="Arial" panose="020B0604020202020204" pitchFamily="34" charset="0"/>
              </a:rPr>
            </a:br>
            <a:r>
              <a:rPr lang="en-GB" sz="1300" dirty="0">
                <a:solidFill>
                  <a:prstClr val="black"/>
                </a:solidFill>
                <a:latin typeface="Arial" panose="020B0604020202020204" pitchFamily="34" charset="0"/>
                <a:ea typeface="Times New Roman" panose="02020603050405020304" pitchFamily="18" charset="0"/>
                <a:cs typeface="Arial" panose="020B0604020202020204" pitchFamily="34" charset="0"/>
              </a:rPr>
              <a:t/>
            </a:r>
            <a:br>
              <a:rPr lang="en-GB" sz="1300" dirty="0">
                <a:solidFill>
                  <a:prstClr val="black"/>
                </a:solidFill>
                <a:latin typeface="Arial" panose="020B0604020202020204" pitchFamily="34" charset="0"/>
                <a:ea typeface="Times New Roman" panose="02020603050405020304" pitchFamily="18" charset="0"/>
                <a:cs typeface="Arial" panose="020B0604020202020204" pitchFamily="34" charset="0"/>
              </a:rPr>
            </a:br>
            <a:r>
              <a:rPr lang="en-GB" sz="4900" dirty="0">
                <a:latin typeface="Arial" panose="020B0604020202020204" pitchFamily="34" charset="0"/>
                <a:cs typeface="Arial" panose="020B0604020202020204" pitchFamily="34" charset="0"/>
              </a:rPr>
              <a:t/>
            </a:r>
            <a:br>
              <a:rPr lang="en-GB" sz="4900" dirty="0">
                <a:latin typeface="Arial" panose="020B0604020202020204" pitchFamily="34" charset="0"/>
                <a:cs typeface="Arial" panose="020B0604020202020204" pitchFamily="34" charset="0"/>
              </a:rPr>
            </a:br>
            <a:endParaRPr lang="en-GB" sz="4900" dirty="0">
              <a:latin typeface="Arial" panose="020B0604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xmlns="" id="{75EF7C0C-673F-439E-85E6-A81F20B61984}"/>
              </a:ext>
            </a:extLst>
          </p:cNvPr>
          <p:cNvSpPr/>
          <p:nvPr/>
        </p:nvSpPr>
        <p:spPr>
          <a:xfrm>
            <a:off x="6596273" y="1825623"/>
            <a:ext cx="4757528" cy="4497795"/>
          </a:xfrm>
          <a:prstGeom prst="rect">
            <a:avLst/>
          </a:prstGeom>
          <a:solidFill>
            <a:srgbClr val="0071F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For each practice, consider:</a:t>
            </a:r>
          </a:p>
          <a:p>
            <a:endParaRPr lang="en-GB"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what barriers might this represent for learners with SEND?</a:t>
            </a:r>
          </a:p>
          <a:p>
            <a:pPr marL="342900" indent="-342900">
              <a:buFont typeface="Arial" panose="020B0604020202020204" pitchFamily="34" charset="0"/>
              <a:buChar char="•"/>
            </a:pPr>
            <a:endParaRPr lang="en-GB"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what reasonable adjustments could be put in place to mitigate the barriers?</a:t>
            </a:r>
          </a:p>
          <a:p>
            <a:pPr marL="342900" indent="-342900">
              <a:buFont typeface="Arial" panose="020B0604020202020204" pitchFamily="34" charset="0"/>
              <a:buChar char="•"/>
            </a:pPr>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For ideas on good practice, check out these </a:t>
            </a:r>
            <a:r>
              <a:rPr lang="en-GB" sz="2000" dirty="0">
                <a:solidFill>
                  <a:schemeClr val="bg1"/>
                </a:solidFill>
                <a:highlight>
                  <a:srgbClr val="FFFFFF"/>
                </a:highlight>
                <a:latin typeface="Arial" panose="020B0604020202020204" pitchFamily="34" charset="0"/>
                <a:cs typeface="Arial" panose="020B0604020202020204" pitchFamily="34" charset="0"/>
                <a:hlinkClick r:id="rId2"/>
              </a:rPr>
              <a:t>tips and </a:t>
            </a:r>
            <a:r>
              <a:rPr lang="en-GB" sz="2000" dirty="0" smtClean="0">
                <a:solidFill>
                  <a:schemeClr val="bg1"/>
                </a:solidFill>
                <a:highlight>
                  <a:srgbClr val="FFFFFF"/>
                </a:highlight>
                <a:latin typeface="Arial" panose="020B0604020202020204" pitchFamily="34" charset="0"/>
                <a:cs typeface="Arial" panose="020B0604020202020204" pitchFamily="34" charset="0"/>
                <a:hlinkClick r:id="rId2"/>
              </a:rPr>
              <a:t>examples</a:t>
            </a:r>
            <a:r>
              <a:rPr lang="en-GB" sz="2000" dirty="0" smtClean="0">
                <a:solidFill>
                  <a:schemeClr val="bg1"/>
                </a:solidFill>
                <a:highlight>
                  <a:srgbClr val="FFFFFF"/>
                </a:highlight>
                <a:latin typeface="Arial" panose="020B0604020202020204" pitchFamily="34" charset="0"/>
                <a:cs typeface="Arial" panose="020B0604020202020204" pitchFamily="34" charset="0"/>
              </a:rPr>
              <a:t> </a:t>
            </a:r>
            <a:r>
              <a:rPr lang="en-GB" sz="2000" dirty="0" smtClean="0">
                <a:solidFill>
                  <a:schemeClr val="bg1"/>
                </a:solidFill>
                <a:latin typeface="Arial" panose="020B0604020202020204" pitchFamily="34" charset="0"/>
                <a:cs typeface="Arial" panose="020B0604020202020204" pitchFamily="34" charset="0"/>
              </a:rPr>
              <a:t>and </a:t>
            </a:r>
            <a:r>
              <a:rPr lang="en-GB" sz="2000" dirty="0">
                <a:solidFill>
                  <a:schemeClr val="bg1"/>
                </a:solidFill>
                <a:latin typeface="Arial" panose="020B0604020202020204" pitchFamily="34" charset="0"/>
                <a:cs typeface="Arial" panose="020B0604020202020204" pitchFamily="34" charset="0"/>
              </a:rPr>
              <a:t>this </a:t>
            </a:r>
            <a:r>
              <a:rPr lang="en-GB" sz="2000" dirty="0">
                <a:solidFill>
                  <a:schemeClr val="bg1"/>
                </a:solidFill>
                <a:highlight>
                  <a:srgbClr val="FFFFFF"/>
                </a:highlight>
                <a:latin typeface="Arial" panose="020B0604020202020204" pitchFamily="34" charset="0"/>
                <a:cs typeface="Arial" panose="020B0604020202020204" pitchFamily="34" charset="0"/>
                <a:hlinkClick r:id="rId3"/>
              </a:rPr>
              <a:t>case study</a:t>
            </a:r>
            <a:r>
              <a:rPr lang="en-GB" sz="2000" dirty="0">
                <a:solidFill>
                  <a:schemeClr val="bg1"/>
                </a:solidFill>
                <a:latin typeface="Arial" panose="020B0604020202020204" pitchFamily="34" charset="0"/>
                <a:cs typeface="Arial" panose="020B0604020202020204" pitchFamily="34" charset="0"/>
              </a:rPr>
              <a:t>.</a:t>
            </a:r>
          </a:p>
        </p:txBody>
      </p:sp>
      <p:sp>
        <p:nvSpPr>
          <p:cNvPr id="9" name="Rectangle 8">
            <a:extLst>
              <a:ext uri="{FF2B5EF4-FFF2-40B4-BE49-F238E27FC236}">
                <a16:creationId xmlns:a16="http://schemas.microsoft.com/office/drawing/2014/main" xmlns="" id="{12999D74-D00A-406F-879C-D8F23D11143F}"/>
              </a:ext>
            </a:extLst>
          </p:cNvPr>
          <p:cNvSpPr/>
          <p:nvPr/>
        </p:nvSpPr>
        <p:spPr>
          <a:xfrm>
            <a:off x="748748" y="1825625"/>
            <a:ext cx="4757530" cy="4497794"/>
          </a:xfrm>
          <a:prstGeom prst="rect">
            <a:avLst/>
          </a:prstGeom>
          <a:solidFill>
            <a:srgbClr val="0071F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2400" dirty="0">
              <a:latin typeface="Arial" panose="020B0604020202020204" pitchFamily="34" charset="0"/>
              <a:cs typeface="Arial" panose="020B0604020202020204" pitchFamily="34" charset="0"/>
            </a:endParaRPr>
          </a:p>
          <a:p>
            <a:endParaRPr lang="en-GB" sz="2400" dirty="0">
              <a:latin typeface="Arial" panose="020B0604020202020204" pitchFamily="34" charset="0"/>
              <a:cs typeface="Arial" panose="020B0604020202020204" pitchFamily="34" charset="0"/>
            </a:endParaRPr>
          </a:p>
          <a:p>
            <a:endParaRPr lang="en-GB" sz="2400" dirty="0">
              <a:latin typeface="Arial" panose="020B0604020202020204" pitchFamily="34" charset="0"/>
              <a:cs typeface="Arial" panose="020B0604020202020204" pitchFamily="34" charset="0"/>
            </a:endParaRPr>
          </a:p>
          <a:p>
            <a:pPr algn="ctr"/>
            <a:r>
              <a:rPr lang="en-GB" sz="2400" dirty="0">
                <a:latin typeface="Arial" panose="020B0604020202020204" pitchFamily="34" charset="0"/>
                <a:cs typeface="Arial" panose="020B0604020202020204" pitchFamily="34" charset="0"/>
              </a:rPr>
              <a:t>What recruitment practices are commonly used for apprentices or job applicants?</a:t>
            </a:r>
          </a:p>
          <a:p>
            <a:pPr algn="ctr"/>
            <a:endParaRPr lang="en-GB" sz="2400" i="1" dirty="0">
              <a:latin typeface="Arial" panose="020B0604020202020204" pitchFamily="34" charset="0"/>
              <a:cs typeface="Arial" panose="020B0604020202020204" pitchFamily="34" charset="0"/>
            </a:endParaRPr>
          </a:p>
          <a:p>
            <a:pPr algn="ctr"/>
            <a:endParaRPr lang="en-GB" sz="2400" i="1" dirty="0">
              <a:latin typeface="Arial" panose="020B0604020202020204" pitchFamily="34" charset="0"/>
              <a:cs typeface="Arial" panose="020B0604020202020204" pitchFamily="34" charset="0"/>
            </a:endParaRPr>
          </a:p>
          <a:p>
            <a:pPr algn="ctr"/>
            <a:r>
              <a:rPr lang="en-GB" sz="2400" i="1" dirty="0">
                <a:latin typeface="Arial" panose="020B0604020202020204" pitchFamily="34" charset="0"/>
                <a:cs typeface="Arial" panose="020B0604020202020204" pitchFamily="34" charset="0"/>
              </a:rPr>
              <a:t>Click to reveal some common approaches</a:t>
            </a:r>
          </a:p>
          <a:p>
            <a:pPr algn="ctr"/>
            <a:endParaRPr lang="en-GB" sz="2400" i="1" dirty="0">
              <a:latin typeface="Arial" panose="020B0604020202020204" pitchFamily="34" charset="0"/>
              <a:cs typeface="Arial" panose="020B0604020202020204" pitchFamily="34" charset="0"/>
            </a:endParaRPr>
          </a:p>
          <a:p>
            <a:pPr algn="ctr"/>
            <a:endParaRPr lang="en-GB" sz="24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651828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F0BA97A-78BA-4AA5-8551-955E2BD2AC7E}"/>
              </a:ext>
            </a:extLst>
          </p:cNvPr>
          <p:cNvSpPr>
            <a:spLocks noGrp="1"/>
          </p:cNvSpPr>
          <p:nvPr>
            <p:ph type="title"/>
          </p:nvPr>
        </p:nvSpPr>
        <p:spPr>
          <a:xfrm>
            <a:off x="604850" y="188532"/>
            <a:ext cx="10515600" cy="968375"/>
          </a:xfrm>
        </p:spPr>
        <p:txBody>
          <a:bodyPr/>
          <a:lstStyle/>
          <a:p>
            <a:r>
              <a:rPr lang="en-GB"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Non-traditional recruitment practices</a:t>
            </a:r>
            <a:endParaRPr lang="en-GB" b="1" dirty="0"/>
          </a:p>
        </p:txBody>
      </p:sp>
      <p:sp>
        <p:nvSpPr>
          <p:cNvPr id="3" name="Content Placeholder 2">
            <a:extLst>
              <a:ext uri="{FF2B5EF4-FFF2-40B4-BE49-F238E27FC236}">
                <a16:creationId xmlns:a16="http://schemas.microsoft.com/office/drawing/2014/main" xmlns="" id="{C25273B6-242C-43A6-8D48-6443D563EE12}"/>
              </a:ext>
            </a:extLst>
          </p:cNvPr>
          <p:cNvSpPr>
            <a:spLocks noGrp="1"/>
          </p:cNvSpPr>
          <p:nvPr>
            <p:ph idx="1"/>
          </p:nvPr>
        </p:nvSpPr>
        <p:spPr>
          <a:xfrm>
            <a:off x="606416" y="1238795"/>
            <a:ext cx="10515600" cy="3797232"/>
          </a:xfrm>
        </p:spPr>
        <p:txBody>
          <a:bodyPr>
            <a:normAutofit/>
          </a:bodyPr>
          <a:lstStyle/>
          <a:p>
            <a:pPr fontAlgn="base">
              <a:lnSpc>
                <a:spcPct val="100000"/>
              </a:lnSpc>
              <a:spcBef>
                <a:spcPts val="0"/>
              </a:spcBef>
              <a:spcAft>
                <a:spcPts val="600"/>
              </a:spcAft>
            </a:pPr>
            <a:r>
              <a:rPr lang="en-GB" u="sng" dirty="0">
                <a:solidFill>
                  <a:srgbClr val="0563C1"/>
                </a:solidFill>
                <a:latin typeface="Arial" panose="020B0604020202020204" pitchFamily="34" charset="0"/>
                <a:ea typeface="Times New Roman" panose="02020603050405020304" pitchFamily="18" charset="0"/>
                <a:cs typeface="Arial" panose="020B0604020202020204" pitchFamily="34" charset="0"/>
                <a:hlinkClick r:id="rId2"/>
              </a:rPr>
              <a:t>Work Trials</a:t>
            </a:r>
            <a:r>
              <a:rPr lang="en-GB" dirty="0">
                <a:latin typeface="Arial" panose="020B0604020202020204" pitchFamily="34" charset="0"/>
                <a:ea typeface="Times New Roman" panose="02020603050405020304" pitchFamily="18" charset="0"/>
                <a:cs typeface="Arial" panose="020B0604020202020204" pitchFamily="34" charset="0"/>
              </a:rPr>
              <a:t>: time limited placements in real jobs allow the job seeker to learn more about what they are good at and what they want to do, and employers to find out more about what the person can do.</a:t>
            </a:r>
          </a:p>
          <a:p>
            <a:pPr fontAlgn="base">
              <a:lnSpc>
                <a:spcPct val="100000"/>
              </a:lnSpc>
              <a:spcBef>
                <a:spcPts val="0"/>
              </a:spcBef>
              <a:spcAft>
                <a:spcPts val="600"/>
              </a:spcAft>
            </a:pPr>
            <a:r>
              <a:rPr lang="en-GB" u="sng" dirty="0">
                <a:solidFill>
                  <a:srgbClr val="0563C1"/>
                </a:solidFill>
                <a:latin typeface="Arial" panose="020B0604020202020204" pitchFamily="34" charset="0"/>
                <a:ea typeface="Times New Roman" panose="02020603050405020304" pitchFamily="18" charset="0"/>
                <a:cs typeface="Arial" panose="020B0604020202020204" pitchFamily="34" charset="0"/>
                <a:hlinkClick r:id="rId3"/>
              </a:rPr>
              <a:t>Working Interviews</a:t>
            </a:r>
            <a:r>
              <a:rPr lang="en-GB" dirty="0">
                <a:solidFill>
                  <a:srgbClr val="0563C1"/>
                </a:solidFill>
                <a:latin typeface="Arial" panose="020B0604020202020204" pitchFamily="34" charset="0"/>
                <a:ea typeface="Times New Roman" panose="02020603050405020304" pitchFamily="18" charset="0"/>
                <a:cs typeface="Arial" panose="020B0604020202020204" pitchFamily="34" charset="0"/>
              </a:rPr>
              <a:t>: </a:t>
            </a:r>
            <a:r>
              <a:rPr lang="en-GB" dirty="0">
                <a:solidFill>
                  <a:srgbClr val="000000"/>
                </a:solidFill>
                <a:latin typeface="Arial" panose="020B0604020202020204" pitchFamily="34" charset="0"/>
                <a:ea typeface="Times New Roman" panose="02020603050405020304" pitchFamily="18" charset="0"/>
                <a:cs typeface="Arial" panose="020B0604020202020204" pitchFamily="34" charset="0"/>
              </a:rPr>
              <a:t>allow candidates to be assessed on their ability to do the job rather than on their ability to talk about it.</a:t>
            </a:r>
          </a:p>
          <a:p>
            <a:pPr>
              <a:lnSpc>
                <a:spcPct val="100000"/>
              </a:lnSpc>
              <a:spcBef>
                <a:spcPts val="0"/>
              </a:spcBef>
              <a:spcAft>
                <a:spcPts val="600"/>
              </a:spcAft>
            </a:pPr>
            <a:r>
              <a:rPr lang="en-GB" u="sng" dirty="0">
                <a:latin typeface="Arial" panose="020B0604020202020204" pitchFamily="34" charset="0"/>
                <a:cs typeface="Arial" panose="020B0604020202020204" pitchFamily="34" charset="0"/>
                <a:hlinkClick r:id="rId4"/>
              </a:rPr>
              <a:t>Supported Interviews</a:t>
            </a:r>
            <a:r>
              <a:rPr lang="en-GB" dirty="0">
                <a:latin typeface="Arial" panose="020B0604020202020204" pitchFamily="34" charset="0"/>
                <a:cs typeface="Arial" panose="020B0604020202020204" pitchFamily="34" charset="0"/>
              </a:rPr>
              <a:t>: the individual is supported by a job coach at the interview.</a:t>
            </a:r>
          </a:p>
          <a:p>
            <a:endParaRPr lang="en-GB" dirty="0"/>
          </a:p>
          <a:p>
            <a:endParaRPr lang="en-GB" dirty="0">
              <a:latin typeface="Arial" panose="020B0604020202020204" pitchFamily="34" charset="0"/>
              <a:cs typeface="Arial" panose="020B0604020202020204" pitchFamily="34" charset="0"/>
            </a:endParaRPr>
          </a:p>
          <a:p>
            <a:pPr marL="0" indent="0">
              <a:buNone/>
            </a:pPr>
            <a:endParaRPr lang="en-GB" dirty="0"/>
          </a:p>
          <a:p>
            <a:pPr marL="0" indent="0">
              <a:buNone/>
            </a:pPr>
            <a:endParaRPr lang="en-GB" dirty="0"/>
          </a:p>
        </p:txBody>
      </p:sp>
      <p:sp>
        <p:nvSpPr>
          <p:cNvPr id="6" name="Explosion: 8 Points 5">
            <a:extLst>
              <a:ext uri="{FF2B5EF4-FFF2-40B4-BE49-F238E27FC236}">
                <a16:creationId xmlns:a16="http://schemas.microsoft.com/office/drawing/2014/main" xmlns="" id="{A5F6057D-4158-4314-B294-6BC0B3E4BD33}"/>
              </a:ext>
            </a:extLst>
          </p:cNvPr>
          <p:cNvSpPr/>
          <p:nvPr/>
        </p:nvSpPr>
        <p:spPr>
          <a:xfrm>
            <a:off x="6026426" y="3547546"/>
            <a:ext cx="5286375" cy="3190162"/>
          </a:xfrm>
          <a:prstGeom prst="irregularSeal1">
            <a:avLst/>
          </a:prstGeom>
          <a:solidFill>
            <a:srgbClr val="00A06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bg1"/>
                </a:solidFill>
                <a:latin typeface="Arial" panose="020B0604020202020204" pitchFamily="34" charset="0"/>
                <a:ea typeface="Times New Roman" panose="02020603050405020304" pitchFamily="18" charset="0"/>
                <a:cs typeface="Arial" panose="020B0604020202020204" pitchFamily="34" charset="0"/>
              </a:rPr>
              <a:t>Watch a </a:t>
            </a:r>
            <a:r>
              <a:rPr lang="en-GB" dirty="0">
                <a:solidFill>
                  <a:schemeClr val="bg1"/>
                </a:solidFill>
                <a:latin typeface="Arial" panose="020B0604020202020204" pitchFamily="34" charset="0"/>
                <a:ea typeface="Times New Roman" panose="02020603050405020304" pitchFamily="18" charset="0"/>
                <a:cs typeface="Arial" panose="020B0604020202020204" pitchFamily="34" charset="0"/>
                <a:hlinkClick r:id="rId5"/>
              </a:rPr>
              <a:t>short film</a:t>
            </a:r>
            <a:r>
              <a:rPr lang="en-GB" dirty="0">
                <a:solidFill>
                  <a:schemeClr val="bg1"/>
                </a:solidFill>
                <a:latin typeface="Arial" panose="020B0604020202020204" pitchFamily="34" charset="0"/>
                <a:ea typeface="Times New Roman" panose="02020603050405020304" pitchFamily="18" charset="0"/>
                <a:cs typeface="Arial" panose="020B0604020202020204" pitchFamily="34" charset="0"/>
              </a:rPr>
              <a:t> to see an example of a working interview.</a:t>
            </a:r>
            <a:endParaRPr lang="en-GB" dirty="0">
              <a:solidFill>
                <a:schemeClr val="bg1"/>
              </a:solidFill>
            </a:endParaRPr>
          </a:p>
        </p:txBody>
      </p:sp>
    </p:spTree>
    <p:extLst>
      <p:ext uri="{BB962C8B-B14F-4D97-AF65-F5344CB8AC3E}">
        <p14:creationId xmlns:p14="http://schemas.microsoft.com/office/powerpoint/2010/main" xmlns="" val="422534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style.rotation</p:attrName>
                                        </p:attrNameLst>
                                      </p:cBhvr>
                                      <p:tavLst>
                                        <p:tav tm="0">
                                          <p:val>
                                            <p:fltVal val="90"/>
                                          </p:val>
                                        </p:tav>
                                        <p:tav tm="100000">
                                          <p:val>
                                            <p:fltVal val="0"/>
                                          </p:val>
                                        </p:tav>
                                      </p:tavLst>
                                    </p:anim>
                                    <p:animEffect transition="in" filter="fade">
                                      <p:cBhvr>
                                        <p:cTn id="10"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A269719-C0CD-406D-847C-BC87CE9704FB}"/>
              </a:ext>
            </a:extLst>
          </p:cNvPr>
          <p:cNvSpPr>
            <a:spLocks noGrp="1"/>
          </p:cNvSpPr>
          <p:nvPr>
            <p:ph type="title"/>
          </p:nvPr>
        </p:nvSpPr>
        <p:spPr>
          <a:xfrm>
            <a:off x="264428" y="122832"/>
            <a:ext cx="10515600" cy="1077118"/>
          </a:xfrm>
        </p:spPr>
        <p:txBody>
          <a:bodyPr/>
          <a:lstStyle/>
          <a:p>
            <a:r>
              <a:rPr lang="en-GB" b="1" dirty="0">
                <a:latin typeface="Arial" panose="020B0604020202020204" pitchFamily="34" charset="0"/>
                <a:cs typeface="Arial" panose="020B0604020202020204" pitchFamily="34" charset="0"/>
              </a:rPr>
              <a:t>Reflective exercise</a:t>
            </a:r>
          </a:p>
        </p:txBody>
      </p:sp>
      <p:sp>
        <p:nvSpPr>
          <p:cNvPr id="3" name="Content Placeholder 2">
            <a:extLst>
              <a:ext uri="{FF2B5EF4-FFF2-40B4-BE49-F238E27FC236}">
                <a16:creationId xmlns:a16="http://schemas.microsoft.com/office/drawing/2014/main" xmlns="" id="{EA384D7B-4A44-4252-AAE9-66C6484CB84C}"/>
              </a:ext>
            </a:extLst>
          </p:cNvPr>
          <p:cNvSpPr>
            <a:spLocks noGrp="1"/>
          </p:cNvSpPr>
          <p:nvPr>
            <p:ph idx="1"/>
          </p:nvPr>
        </p:nvSpPr>
        <p:spPr>
          <a:xfrm>
            <a:off x="257175" y="1044575"/>
            <a:ext cx="10515600" cy="4351338"/>
          </a:xfrm>
        </p:spPr>
        <p:txBody>
          <a:bodyPr/>
          <a:lstStyle/>
          <a:p>
            <a:pPr marL="0" indent="0">
              <a:buNone/>
            </a:pPr>
            <a:r>
              <a:rPr lang="en-GB" dirty="0">
                <a:latin typeface="Arial" panose="020B0604020202020204" pitchFamily="34" charset="0"/>
                <a:cs typeface="Arial" panose="020B0604020202020204" pitchFamily="34" charset="0"/>
              </a:rPr>
              <a:t>Consider the following questions:</a:t>
            </a:r>
          </a:p>
        </p:txBody>
      </p:sp>
      <p:sp>
        <p:nvSpPr>
          <p:cNvPr id="4" name="Speech Bubble: Rectangle 3">
            <a:extLst>
              <a:ext uri="{FF2B5EF4-FFF2-40B4-BE49-F238E27FC236}">
                <a16:creationId xmlns:a16="http://schemas.microsoft.com/office/drawing/2014/main" xmlns="" id="{52A9B32D-21C2-4907-90E3-06C7065607DC}"/>
              </a:ext>
            </a:extLst>
          </p:cNvPr>
          <p:cNvSpPr/>
          <p:nvPr/>
        </p:nvSpPr>
        <p:spPr>
          <a:xfrm>
            <a:off x="336853" y="1718520"/>
            <a:ext cx="4742209" cy="1781175"/>
          </a:xfrm>
          <a:prstGeom prst="wedgeRectCallout">
            <a:avLst/>
          </a:prstGeom>
          <a:solidFill>
            <a:srgbClr val="0071F8"/>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dirty="0">
                <a:latin typeface="Arial" panose="020B0604020202020204" pitchFamily="34" charset="0"/>
                <a:cs typeface="Arial" panose="020B0604020202020204" pitchFamily="34" charset="0"/>
              </a:rPr>
              <a:t>How inclusive are your current/planned apprenticeship recruitment practices?</a:t>
            </a:r>
          </a:p>
          <a:p>
            <a:pPr lvl="0"/>
            <a:endParaRPr lang="en-US" sz="2000" dirty="0">
              <a:latin typeface="Arial" panose="020B0604020202020204" pitchFamily="34" charset="0"/>
              <a:cs typeface="Arial" panose="020B0604020202020204" pitchFamily="34" charset="0"/>
            </a:endParaRPr>
          </a:p>
        </p:txBody>
      </p:sp>
      <p:sp>
        <p:nvSpPr>
          <p:cNvPr id="5" name="Speech Bubble: Rectangle 4">
            <a:extLst>
              <a:ext uri="{FF2B5EF4-FFF2-40B4-BE49-F238E27FC236}">
                <a16:creationId xmlns:a16="http://schemas.microsoft.com/office/drawing/2014/main" xmlns="" id="{FBDC54C4-0E60-4528-8146-BDB827F3AA82}"/>
              </a:ext>
            </a:extLst>
          </p:cNvPr>
          <p:cNvSpPr/>
          <p:nvPr/>
        </p:nvSpPr>
        <p:spPr>
          <a:xfrm>
            <a:off x="3702119" y="3074547"/>
            <a:ext cx="4223799" cy="1781175"/>
          </a:xfrm>
          <a:prstGeom prst="wedgeRectCallout">
            <a:avLst/>
          </a:prstGeom>
          <a:solidFill>
            <a:srgbClr val="0071F8"/>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r>
              <a:rPr lang="en-GB" sz="2000" dirty="0">
                <a:latin typeface="Arial" panose="020B0604020202020204" pitchFamily="34" charset="0"/>
                <a:cs typeface="Arial" panose="020B0604020202020204" pitchFamily="34" charset="0"/>
              </a:rPr>
              <a:t>From the examples in this module, what </a:t>
            </a:r>
            <a:r>
              <a:rPr lang="en-GB" sz="2000" i="1" dirty="0">
                <a:latin typeface="Arial" panose="020B0604020202020204" pitchFamily="34" charset="0"/>
                <a:cs typeface="Arial" panose="020B0604020202020204" pitchFamily="34" charset="0"/>
              </a:rPr>
              <a:t>reasonable adjustments </a:t>
            </a:r>
            <a:r>
              <a:rPr lang="en-GB" sz="2000" dirty="0">
                <a:latin typeface="Arial" panose="020B0604020202020204" pitchFamily="34" charset="0"/>
                <a:cs typeface="Arial" panose="020B0604020202020204" pitchFamily="34" charset="0"/>
              </a:rPr>
              <a:t>could you introduce?</a:t>
            </a:r>
          </a:p>
        </p:txBody>
      </p:sp>
      <p:sp>
        <p:nvSpPr>
          <p:cNvPr id="7" name="Speech Bubble: Rectangle 6">
            <a:extLst>
              <a:ext uri="{FF2B5EF4-FFF2-40B4-BE49-F238E27FC236}">
                <a16:creationId xmlns:a16="http://schemas.microsoft.com/office/drawing/2014/main" xmlns="" id="{8D6F7972-6701-4754-9695-448D6A21871F}"/>
              </a:ext>
            </a:extLst>
          </p:cNvPr>
          <p:cNvSpPr/>
          <p:nvPr/>
        </p:nvSpPr>
        <p:spPr>
          <a:xfrm>
            <a:off x="7467435" y="4430574"/>
            <a:ext cx="3448215" cy="1781175"/>
          </a:xfrm>
          <a:prstGeom prst="wedgeRectCallout">
            <a:avLst/>
          </a:prstGeom>
          <a:solidFill>
            <a:srgbClr val="0071F8"/>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r>
              <a:rPr lang="en-GB" sz="2000" dirty="0">
                <a:latin typeface="Arial" panose="020B0604020202020204" pitchFamily="34" charset="0"/>
                <a:cs typeface="Arial" panose="020B0604020202020204" pitchFamily="34" charset="0"/>
              </a:rPr>
              <a:t>Which non-traditional </a:t>
            </a:r>
            <a:r>
              <a:rPr lang="en-GB" sz="2000" i="1" dirty="0">
                <a:latin typeface="Arial" panose="020B0604020202020204" pitchFamily="34" charset="0"/>
                <a:cs typeface="Arial" panose="020B0604020202020204" pitchFamily="34" charset="0"/>
              </a:rPr>
              <a:t>recruitment approaches</a:t>
            </a:r>
            <a:r>
              <a:rPr lang="en-GB" sz="2000" dirty="0">
                <a:latin typeface="Arial" panose="020B0604020202020204" pitchFamily="34" charset="0"/>
                <a:cs typeface="Arial" panose="020B0604020202020204" pitchFamily="34" charset="0"/>
              </a:rPr>
              <a:t> could you explore further?</a:t>
            </a:r>
          </a:p>
        </p:txBody>
      </p:sp>
    </p:spTree>
    <p:extLst>
      <p:ext uri="{BB962C8B-B14F-4D97-AF65-F5344CB8AC3E}">
        <p14:creationId xmlns:p14="http://schemas.microsoft.com/office/powerpoint/2010/main" xmlns="" val="21223695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2771264-1C16-40E1-B1E1-9E3D06ACC209}"/>
              </a:ext>
            </a:extLst>
          </p:cNvPr>
          <p:cNvSpPr>
            <a:spLocks noGrp="1"/>
          </p:cNvSpPr>
          <p:nvPr>
            <p:ph type="title"/>
          </p:nvPr>
        </p:nvSpPr>
        <p:spPr>
          <a:xfrm>
            <a:off x="491664" y="0"/>
            <a:ext cx="10515600" cy="1078173"/>
          </a:xfrm>
        </p:spPr>
        <p:txBody>
          <a:bodyPr/>
          <a:lstStyle/>
          <a:p>
            <a:r>
              <a:rPr lang="en-GB" b="1" dirty="0">
                <a:latin typeface="Arial" panose="020B0604020202020204" pitchFamily="34" charset="0"/>
                <a:cs typeface="Arial" panose="020B0604020202020204" pitchFamily="34" charset="0"/>
              </a:rPr>
              <a:t>Employer Engagement</a:t>
            </a:r>
          </a:p>
        </p:txBody>
      </p:sp>
      <p:sp>
        <p:nvSpPr>
          <p:cNvPr id="3" name="Content Placeholder 2">
            <a:extLst>
              <a:ext uri="{FF2B5EF4-FFF2-40B4-BE49-F238E27FC236}">
                <a16:creationId xmlns:a16="http://schemas.microsoft.com/office/drawing/2014/main" xmlns="" id="{68962917-4062-416F-A6FB-3E3882520D14}"/>
              </a:ext>
            </a:extLst>
          </p:cNvPr>
          <p:cNvSpPr>
            <a:spLocks noGrp="1"/>
          </p:cNvSpPr>
          <p:nvPr>
            <p:ph idx="1"/>
          </p:nvPr>
        </p:nvSpPr>
        <p:spPr>
          <a:xfrm>
            <a:off x="596704" y="950961"/>
            <a:ext cx="11008000" cy="3531263"/>
          </a:xfrm>
        </p:spPr>
        <p:txBody>
          <a:bodyPr>
            <a:noAutofit/>
          </a:bodyPr>
          <a:lstStyle/>
          <a:p>
            <a:pPr marL="0" indent="0">
              <a:lnSpc>
                <a:spcPct val="100000"/>
              </a:lnSpc>
              <a:spcAft>
                <a:spcPts val="600"/>
              </a:spcAft>
              <a:buNone/>
            </a:pPr>
            <a:r>
              <a:rPr lang="en-GB" sz="2000" dirty="0">
                <a:latin typeface="Arial" panose="020B0604020202020204" pitchFamily="34" charset="0"/>
                <a:cs typeface="Arial" panose="020B0604020202020204" pitchFamily="34" charset="0"/>
              </a:rPr>
              <a:t>Characteristics of effective employer engagement:</a:t>
            </a:r>
          </a:p>
          <a:p>
            <a:pPr>
              <a:lnSpc>
                <a:spcPct val="100000"/>
              </a:lnSpc>
              <a:spcBef>
                <a:spcPts val="1200"/>
              </a:spcBef>
              <a:spcAft>
                <a:spcPts val="600"/>
              </a:spcAft>
            </a:pPr>
            <a:r>
              <a:rPr lang="en-GB" sz="2000" dirty="0" smtClean="0">
                <a:latin typeface="Arial" panose="020B0604020202020204" pitchFamily="34" charset="0"/>
                <a:cs typeface="Arial" panose="020B0604020202020204" pitchFamily="34" charset="0"/>
              </a:rPr>
              <a:t>Engaging </a:t>
            </a:r>
            <a:r>
              <a:rPr lang="en-GB" sz="2000" dirty="0">
                <a:latin typeface="Arial" panose="020B0604020202020204" pitchFamily="34" charset="0"/>
                <a:cs typeface="Arial" panose="020B0604020202020204" pitchFamily="34" charset="0"/>
              </a:rPr>
              <a:t>with employers where there is a real chance of employment at the end rather than just the offer of a placement</a:t>
            </a:r>
          </a:p>
          <a:p>
            <a:pPr>
              <a:lnSpc>
                <a:spcPct val="100000"/>
              </a:lnSpc>
              <a:spcBef>
                <a:spcPts val="1200"/>
              </a:spcBef>
              <a:spcAft>
                <a:spcPts val="600"/>
              </a:spcAft>
            </a:pPr>
            <a:r>
              <a:rPr lang="en-GB" sz="2000" dirty="0">
                <a:latin typeface="Arial" panose="020B0604020202020204" pitchFamily="34" charset="0"/>
                <a:cs typeface="Arial" panose="020B0604020202020204" pitchFamily="34" charset="0"/>
              </a:rPr>
              <a:t>Identifying employers who are prepared to give young people a chance</a:t>
            </a:r>
          </a:p>
          <a:p>
            <a:pPr>
              <a:lnSpc>
                <a:spcPct val="100000"/>
              </a:lnSpc>
              <a:spcBef>
                <a:spcPts val="1200"/>
              </a:spcBef>
              <a:spcAft>
                <a:spcPts val="600"/>
              </a:spcAft>
            </a:pPr>
            <a:r>
              <a:rPr lang="en-GB" sz="2000" dirty="0">
                <a:latin typeface="Arial" panose="020B0604020202020204" pitchFamily="34" charset="0"/>
                <a:cs typeface="Arial" panose="020B0604020202020204" pitchFamily="34" charset="0"/>
              </a:rPr>
              <a:t>Making clear to the employer the support on offer for both apprentice and employer</a:t>
            </a:r>
          </a:p>
          <a:p>
            <a:pPr>
              <a:lnSpc>
                <a:spcPct val="100000"/>
              </a:lnSpc>
              <a:spcBef>
                <a:spcPts val="1200"/>
              </a:spcBef>
              <a:spcAft>
                <a:spcPts val="600"/>
              </a:spcAft>
            </a:pPr>
            <a:r>
              <a:rPr lang="en-GB" sz="2000" dirty="0">
                <a:latin typeface="Arial" panose="020B0604020202020204" pitchFamily="34" charset="0"/>
                <a:cs typeface="Arial" panose="020B0604020202020204" pitchFamily="34" charset="0"/>
              </a:rPr>
              <a:t>Reassuring employers that advice and support is just a phone call away: giving them a single point of contact and ensuring access to support is ongoing</a:t>
            </a:r>
          </a:p>
          <a:p>
            <a:pPr>
              <a:lnSpc>
                <a:spcPct val="100000"/>
              </a:lnSpc>
              <a:spcBef>
                <a:spcPts val="1200"/>
              </a:spcBef>
              <a:spcAft>
                <a:spcPts val="600"/>
              </a:spcAft>
            </a:pPr>
            <a:r>
              <a:rPr lang="en-GB" sz="2000" dirty="0">
                <a:latin typeface="Arial" panose="020B0604020202020204" pitchFamily="34" charset="0"/>
                <a:cs typeface="Arial" panose="020B0604020202020204" pitchFamily="34" charset="0"/>
              </a:rPr>
              <a:t>Effective job coaches who can educate and upskill employers (e.g. on communication methods) and mediate between employer and apprentice when necessary.</a:t>
            </a:r>
          </a:p>
          <a:p>
            <a:endParaRPr lang="en-GB" sz="1900" dirty="0">
              <a:latin typeface="Arial" panose="020B0604020202020204" pitchFamily="34" charset="0"/>
              <a:cs typeface="Arial" panose="020B0604020202020204" pitchFamily="34" charset="0"/>
            </a:endParaRPr>
          </a:p>
          <a:p>
            <a:pPr marL="0" lvl="0" indent="0">
              <a:buNone/>
            </a:pPr>
            <a:endParaRPr lang="en-GB" sz="1800" dirty="0">
              <a:latin typeface="Arial" panose="020B0604020202020204" pitchFamily="34" charset="0"/>
              <a:cs typeface="Arial" panose="020B0604020202020204" pitchFamily="34" charset="0"/>
            </a:endParaRPr>
          </a:p>
          <a:p>
            <a:pPr marL="0" lvl="0" indent="0">
              <a:buNone/>
            </a:pPr>
            <a:r>
              <a:rPr lang="en-GB" sz="1800" dirty="0">
                <a:latin typeface="Arial" panose="020B0604020202020204" pitchFamily="34" charset="0"/>
                <a:cs typeface="Arial" panose="020B0604020202020204" pitchFamily="34" charset="0"/>
              </a:rPr>
              <a:t> </a:t>
            </a:r>
          </a:p>
        </p:txBody>
      </p:sp>
      <p:sp>
        <p:nvSpPr>
          <p:cNvPr id="5" name="Rectangle 4">
            <a:extLst>
              <a:ext uri="{FF2B5EF4-FFF2-40B4-BE49-F238E27FC236}">
                <a16:creationId xmlns:a16="http://schemas.microsoft.com/office/drawing/2014/main" xmlns="" id="{84EF0AC1-0142-44DA-AF38-72D8F90CCB10}"/>
              </a:ext>
            </a:extLst>
          </p:cNvPr>
          <p:cNvSpPr/>
          <p:nvPr/>
        </p:nvSpPr>
        <p:spPr>
          <a:xfrm>
            <a:off x="596704" y="4956320"/>
            <a:ext cx="11008000" cy="1637520"/>
          </a:xfrm>
          <a:prstGeom prst="rect">
            <a:avLst/>
          </a:prstGeom>
          <a:solidFill>
            <a:srgbClr val="0071F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dirty="0">
                <a:latin typeface="Arial" panose="020B0604020202020204" pitchFamily="34" charset="0"/>
                <a:cs typeface="Arial" panose="020B0604020202020204" pitchFamily="34" charset="0"/>
              </a:rPr>
              <a:t>Consider how Kent County Council engages with employers in its </a:t>
            </a:r>
            <a:r>
              <a:rPr lang="en-GB" sz="2000" dirty="0">
                <a:highlight>
                  <a:srgbClr val="FFFFFF"/>
                </a:highlight>
                <a:latin typeface="Arial" panose="020B0604020202020204" pitchFamily="34" charset="0"/>
                <a:cs typeface="Arial" panose="020B0604020202020204" pitchFamily="34" charset="0"/>
                <a:hlinkClick r:id="rId2"/>
              </a:rPr>
              <a:t>assisted apprenticeship</a:t>
            </a:r>
            <a:r>
              <a:rPr lang="en-GB" sz="2000" dirty="0">
                <a:latin typeface="Arial" panose="020B0604020202020204" pitchFamily="34" charset="0"/>
                <a:cs typeface="Arial" panose="020B0604020202020204" pitchFamily="34" charset="0"/>
              </a:rPr>
              <a:t> project.  Are there practices you could use with your employers which would make them more confident in taking on apprentices with SEND?</a:t>
            </a:r>
          </a:p>
        </p:txBody>
      </p:sp>
    </p:spTree>
    <p:extLst>
      <p:ext uri="{BB962C8B-B14F-4D97-AF65-F5344CB8AC3E}">
        <p14:creationId xmlns:p14="http://schemas.microsoft.com/office/powerpoint/2010/main" xmlns="" val="34737242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440F30B-127B-40D5-AC73-DAC0F62F5F3C}"/>
              </a:ext>
            </a:extLst>
          </p:cNvPr>
          <p:cNvSpPr>
            <a:spLocks noGrp="1"/>
          </p:cNvSpPr>
          <p:nvPr>
            <p:ph type="title"/>
          </p:nvPr>
        </p:nvSpPr>
        <p:spPr>
          <a:xfrm>
            <a:off x="462280" y="68262"/>
            <a:ext cx="10515600" cy="1325563"/>
          </a:xfrm>
        </p:spPr>
        <p:txBody>
          <a:bodyPr/>
          <a:lstStyle/>
          <a:p>
            <a:r>
              <a:rPr lang="en-GB" b="1" dirty="0">
                <a:latin typeface="Arial" panose="020B0604020202020204" pitchFamily="34" charset="0"/>
                <a:cs typeface="Arial" panose="020B0604020202020204" pitchFamily="34" charset="0"/>
              </a:rPr>
              <a:t>In-work support for apprentices</a:t>
            </a:r>
          </a:p>
        </p:txBody>
      </p:sp>
      <p:sp>
        <p:nvSpPr>
          <p:cNvPr id="3" name="Content Placeholder 2">
            <a:extLst>
              <a:ext uri="{FF2B5EF4-FFF2-40B4-BE49-F238E27FC236}">
                <a16:creationId xmlns:a16="http://schemas.microsoft.com/office/drawing/2014/main" xmlns="" id="{201B957C-C56F-41F7-887B-4B8FDD21E910}"/>
              </a:ext>
            </a:extLst>
          </p:cNvPr>
          <p:cNvSpPr>
            <a:spLocks noGrp="1"/>
          </p:cNvSpPr>
          <p:nvPr>
            <p:ph idx="1"/>
          </p:nvPr>
        </p:nvSpPr>
        <p:spPr>
          <a:xfrm>
            <a:off x="489576" y="1319846"/>
            <a:ext cx="10515600" cy="5121593"/>
          </a:xfrm>
        </p:spPr>
        <p:txBody>
          <a:bodyPr>
            <a:normAutofit fontScale="77500" lnSpcReduction="20000"/>
          </a:bodyPr>
          <a:lstStyle/>
          <a:p>
            <a:pPr marL="0" indent="0">
              <a:buNone/>
            </a:pPr>
            <a:r>
              <a:rPr lang="en-GB" dirty="0">
                <a:latin typeface="Arial" panose="020B0604020202020204" pitchFamily="34" charset="0"/>
                <a:cs typeface="Arial" panose="020B0604020202020204" pitchFamily="34" charset="0"/>
              </a:rPr>
              <a:t>Key features of effective in-work support:</a:t>
            </a:r>
          </a:p>
          <a:p>
            <a:pPr marL="0" indent="0">
              <a:buNone/>
            </a:pPr>
            <a:endParaRPr lang="en-GB" sz="1050" dirty="0">
              <a:latin typeface="Arial" panose="020B0604020202020204" pitchFamily="34" charset="0"/>
              <a:cs typeface="Arial" panose="020B0604020202020204" pitchFamily="34" charset="0"/>
            </a:endParaRPr>
          </a:p>
          <a:p>
            <a:pPr>
              <a:lnSpc>
                <a:spcPct val="120000"/>
              </a:lnSpc>
              <a:spcBef>
                <a:spcPts val="0"/>
              </a:spcBef>
              <a:spcAft>
                <a:spcPts val="600"/>
              </a:spcAft>
            </a:pPr>
            <a:r>
              <a:rPr lang="en-GB" dirty="0">
                <a:latin typeface="Arial" panose="020B0604020202020204" pitchFamily="34" charset="0"/>
                <a:cs typeface="Arial" panose="020B0604020202020204" pitchFamily="34" charset="0"/>
              </a:rPr>
              <a:t>An individualised approach to the type and level of support</a:t>
            </a:r>
          </a:p>
          <a:p>
            <a:pPr>
              <a:lnSpc>
                <a:spcPct val="120000"/>
              </a:lnSpc>
              <a:spcBef>
                <a:spcPts val="0"/>
              </a:spcBef>
              <a:spcAft>
                <a:spcPts val="600"/>
              </a:spcAft>
            </a:pPr>
            <a:r>
              <a:rPr lang="en-GB" dirty="0">
                <a:latin typeface="Arial" panose="020B0604020202020204" pitchFamily="34" charset="0"/>
                <a:cs typeface="Arial" panose="020B0604020202020204" pitchFamily="34" charset="0"/>
              </a:rPr>
              <a:t>Involvement of the employer and co-workers</a:t>
            </a:r>
          </a:p>
          <a:p>
            <a:pPr>
              <a:lnSpc>
                <a:spcPct val="120000"/>
              </a:lnSpc>
              <a:spcBef>
                <a:spcPts val="0"/>
              </a:spcBef>
              <a:spcAft>
                <a:spcPts val="600"/>
              </a:spcAft>
            </a:pPr>
            <a:r>
              <a:rPr lang="en-GB" dirty="0">
                <a:latin typeface="Arial" panose="020B0604020202020204" pitchFamily="34" charset="0"/>
                <a:cs typeface="Arial" panose="020B0604020202020204" pitchFamily="34" charset="0"/>
              </a:rPr>
              <a:t>Use of ‘natural’ support mechanisms, e.g. workplace buddies</a:t>
            </a:r>
          </a:p>
          <a:p>
            <a:pPr>
              <a:lnSpc>
                <a:spcPct val="120000"/>
              </a:lnSpc>
              <a:spcBef>
                <a:spcPts val="0"/>
              </a:spcBef>
              <a:spcAft>
                <a:spcPts val="600"/>
              </a:spcAft>
            </a:pPr>
            <a:r>
              <a:rPr lang="en-GB" dirty="0">
                <a:latin typeface="Arial" panose="020B0604020202020204" pitchFamily="34" charset="0"/>
                <a:cs typeface="Arial" panose="020B0604020202020204" pitchFamily="34" charset="0"/>
              </a:rPr>
              <a:t>Use of individual development plans to monitor progress and effectiveness of support</a:t>
            </a:r>
          </a:p>
          <a:p>
            <a:pPr>
              <a:lnSpc>
                <a:spcPct val="120000"/>
              </a:lnSpc>
              <a:spcBef>
                <a:spcPts val="0"/>
              </a:spcBef>
              <a:spcAft>
                <a:spcPts val="600"/>
              </a:spcAft>
            </a:pPr>
            <a:r>
              <a:rPr lang="en-GB" dirty="0">
                <a:latin typeface="Arial" panose="020B0604020202020204" pitchFamily="34" charset="0"/>
                <a:cs typeface="Arial" panose="020B0604020202020204" pitchFamily="34" charset="0"/>
              </a:rPr>
              <a:t>Readiness to adjust support when an approach is not working</a:t>
            </a:r>
          </a:p>
          <a:p>
            <a:pPr>
              <a:lnSpc>
                <a:spcPct val="120000"/>
              </a:lnSpc>
              <a:spcBef>
                <a:spcPts val="0"/>
              </a:spcBef>
              <a:spcAft>
                <a:spcPts val="600"/>
              </a:spcAft>
            </a:pPr>
            <a:r>
              <a:rPr lang="en-GB" dirty="0">
                <a:latin typeface="Arial" panose="020B0604020202020204" pitchFamily="34" charset="0"/>
                <a:cs typeface="Arial" panose="020B0604020202020204" pitchFamily="34" charset="0"/>
              </a:rPr>
              <a:t>Use of job coaches</a:t>
            </a:r>
          </a:p>
          <a:p>
            <a:pPr>
              <a:lnSpc>
                <a:spcPct val="120000"/>
              </a:lnSpc>
              <a:spcBef>
                <a:spcPts val="0"/>
              </a:spcBef>
              <a:spcAft>
                <a:spcPts val="600"/>
              </a:spcAft>
            </a:pPr>
            <a:r>
              <a:rPr lang="en-GB" dirty="0">
                <a:latin typeface="Arial" panose="020B0604020202020204" pitchFamily="34" charset="0"/>
                <a:cs typeface="Arial" panose="020B0604020202020204" pitchFamily="34" charset="0"/>
              </a:rPr>
              <a:t>Use of Training in Systematic Instruction</a:t>
            </a:r>
          </a:p>
          <a:p>
            <a:pPr>
              <a:lnSpc>
                <a:spcPct val="120000"/>
              </a:lnSpc>
              <a:spcBef>
                <a:spcPts val="0"/>
              </a:spcBef>
              <a:spcAft>
                <a:spcPts val="600"/>
              </a:spcAft>
            </a:pPr>
            <a:r>
              <a:rPr lang="en-GB" dirty="0">
                <a:latin typeface="Arial" panose="020B0604020202020204" pitchFamily="34" charset="0"/>
                <a:cs typeface="Arial" panose="020B0604020202020204" pitchFamily="34" charset="0"/>
              </a:rPr>
              <a:t>Focus on social inclusion and not just the job itself</a:t>
            </a:r>
          </a:p>
          <a:p>
            <a:pPr>
              <a:lnSpc>
                <a:spcPct val="120000"/>
              </a:lnSpc>
              <a:spcBef>
                <a:spcPts val="0"/>
              </a:spcBef>
              <a:spcAft>
                <a:spcPts val="600"/>
              </a:spcAft>
            </a:pPr>
            <a:r>
              <a:rPr lang="en-GB" dirty="0">
                <a:latin typeface="Arial" panose="020B0604020202020204" pitchFamily="34" charset="0"/>
                <a:cs typeface="Arial" panose="020B0604020202020204" pitchFamily="34" charset="0"/>
              </a:rPr>
              <a:t>A planned tapering off or withdrawal of support as the apprentice grows in confidence.</a:t>
            </a:r>
          </a:p>
          <a:p>
            <a:endParaRPr lang="en-GB" dirty="0"/>
          </a:p>
          <a:p>
            <a:endParaRPr lang="en-GB" dirty="0"/>
          </a:p>
        </p:txBody>
      </p:sp>
      <p:sp>
        <p:nvSpPr>
          <p:cNvPr id="5" name="Explosion: 8 Points 4">
            <a:extLst>
              <a:ext uri="{FF2B5EF4-FFF2-40B4-BE49-F238E27FC236}">
                <a16:creationId xmlns:a16="http://schemas.microsoft.com/office/drawing/2014/main" xmlns="" id="{B9D19FAD-91F1-4BC2-8001-720F6445CBA6}"/>
              </a:ext>
            </a:extLst>
          </p:cNvPr>
          <p:cNvSpPr/>
          <p:nvPr/>
        </p:nvSpPr>
        <p:spPr>
          <a:xfrm>
            <a:off x="6696986" y="1921946"/>
            <a:ext cx="5286375" cy="3190162"/>
          </a:xfrm>
          <a:prstGeom prst="irregularSeal1">
            <a:avLst/>
          </a:prstGeom>
          <a:solidFill>
            <a:srgbClr val="00A06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bg1"/>
                </a:solidFill>
                <a:latin typeface="Arial" panose="020B0604020202020204" pitchFamily="34" charset="0"/>
                <a:cs typeface="Arial" panose="020B0604020202020204" pitchFamily="34" charset="0"/>
              </a:rPr>
              <a:t>Read more about supported employment </a:t>
            </a:r>
            <a:r>
              <a:rPr lang="en-GB" dirty="0">
                <a:solidFill>
                  <a:schemeClr val="bg1"/>
                </a:solidFill>
                <a:highlight>
                  <a:srgbClr val="FFFFFF"/>
                </a:highlight>
                <a:latin typeface="Arial" panose="020B0604020202020204" pitchFamily="34" charset="0"/>
                <a:cs typeface="Arial" panose="020B0604020202020204" pitchFamily="34" charset="0"/>
                <a:hlinkClick r:id="rId2"/>
              </a:rPr>
              <a:t>here</a:t>
            </a:r>
            <a:r>
              <a:rPr lang="en-GB" dirty="0">
                <a:solidFill>
                  <a:schemeClr val="bg1"/>
                </a:solidFill>
                <a:latin typeface="Arial" panose="020B0604020202020204" pitchFamily="34" charset="0"/>
                <a:cs typeface="Arial" panose="020B0604020202020204" pitchFamily="34" charset="0"/>
              </a:rPr>
              <a:t>.</a:t>
            </a:r>
            <a:endParaRPr lang="en-GB" dirty="0">
              <a:solidFill>
                <a:schemeClr val="bg1"/>
              </a:solidFill>
            </a:endParaRPr>
          </a:p>
        </p:txBody>
      </p:sp>
    </p:spTree>
    <p:extLst>
      <p:ext uri="{BB962C8B-B14F-4D97-AF65-F5344CB8AC3E}">
        <p14:creationId xmlns:p14="http://schemas.microsoft.com/office/powerpoint/2010/main" xmlns="" val="2819013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A269719-C0CD-406D-847C-BC87CE9704FB}"/>
              </a:ext>
            </a:extLst>
          </p:cNvPr>
          <p:cNvSpPr>
            <a:spLocks noGrp="1"/>
          </p:cNvSpPr>
          <p:nvPr>
            <p:ph type="title"/>
          </p:nvPr>
        </p:nvSpPr>
        <p:spPr>
          <a:xfrm>
            <a:off x="209836" y="13648"/>
            <a:ext cx="10515600" cy="1077118"/>
          </a:xfrm>
        </p:spPr>
        <p:txBody>
          <a:bodyPr/>
          <a:lstStyle/>
          <a:p>
            <a:r>
              <a:rPr lang="en-GB" b="1" dirty="0">
                <a:latin typeface="Arial" panose="020B0604020202020204" pitchFamily="34" charset="0"/>
                <a:cs typeface="Arial" panose="020B0604020202020204" pitchFamily="34" charset="0"/>
              </a:rPr>
              <a:t>Reflective exercise</a:t>
            </a:r>
          </a:p>
        </p:txBody>
      </p:sp>
      <p:sp>
        <p:nvSpPr>
          <p:cNvPr id="3" name="Content Placeholder 2">
            <a:extLst>
              <a:ext uri="{FF2B5EF4-FFF2-40B4-BE49-F238E27FC236}">
                <a16:creationId xmlns:a16="http://schemas.microsoft.com/office/drawing/2014/main" xmlns="" id="{EA384D7B-4A44-4252-AAE9-66C6484CB84C}"/>
              </a:ext>
            </a:extLst>
          </p:cNvPr>
          <p:cNvSpPr>
            <a:spLocks noGrp="1"/>
          </p:cNvSpPr>
          <p:nvPr>
            <p:ph idx="1"/>
          </p:nvPr>
        </p:nvSpPr>
        <p:spPr>
          <a:xfrm>
            <a:off x="206375" y="878909"/>
            <a:ext cx="10515600" cy="4351338"/>
          </a:xfrm>
        </p:spPr>
        <p:txBody>
          <a:bodyPr/>
          <a:lstStyle/>
          <a:p>
            <a:pPr marL="0" indent="0">
              <a:lnSpc>
                <a:spcPct val="100000"/>
              </a:lnSpc>
              <a:spcBef>
                <a:spcPts val="0"/>
              </a:spcBef>
              <a:spcAft>
                <a:spcPts val="600"/>
              </a:spcAft>
              <a:buNone/>
            </a:pPr>
            <a:r>
              <a:rPr lang="en-GB" dirty="0">
                <a:latin typeface="Arial" panose="020B0604020202020204" pitchFamily="34" charset="0"/>
                <a:cs typeface="Arial" panose="020B0604020202020204" pitchFamily="34" charset="0"/>
              </a:rPr>
              <a:t>In-work support is already used in other ESFA-funded provision, such as supported internships, and by supported employment providers. Consider the following questions:</a:t>
            </a:r>
          </a:p>
        </p:txBody>
      </p:sp>
      <p:sp>
        <p:nvSpPr>
          <p:cNvPr id="4" name="Speech Bubble: Rectangle 3">
            <a:extLst>
              <a:ext uri="{FF2B5EF4-FFF2-40B4-BE49-F238E27FC236}">
                <a16:creationId xmlns:a16="http://schemas.microsoft.com/office/drawing/2014/main" xmlns="" id="{52A9B32D-21C2-4907-90E3-06C7065607DC}"/>
              </a:ext>
            </a:extLst>
          </p:cNvPr>
          <p:cNvSpPr/>
          <p:nvPr/>
        </p:nvSpPr>
        <p:spPr>
          <a:xfrm>
            <a:off x="283113" y="2307228"/>
            <a:ext cx="4742209" cy="1781175"/>
          </a:xfrm>
          <a:prstGeom prst="wedgeRectCallout">
            <a:avLst/>
          </a:prstGeom>
          <a:solidFill>
            <a:srgbClr val="0071F8"/>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2000" dirty="0">
                <a:latin typeface="Arial" panose="020B0604020202020204" pitchFamily="34" charset="0"/>
                <a:cs typeface="Arial" panose="020B0604020202020204" pitchFamily="34" charset="0"/>
              </a:rPr>
              <a:t>Which people in your own organisation or provider networks could you approach to find out more?</a:t>
            </a:r>
          </a:p>
        </p:txBody>
      </p:sp>
      <p:sp>
        <p:nvSpPr>
          <p:cNvPr id="5" name="Speech Bubble: Rectangle 4">
            <a:extLst>
              <a:ext uri="{FF2B5EF4-FFF2-40B4-BE49-F238E27FC236}">
                <a16:creationId xmlns:a16="http://schemas.microsoft.com/office/drawing/2014/main" xmlns="" id="{FBDC54C4-0E60-4528-8146-BDB827F3AA82}"/>
              </a:ext>
            </a:extLst>
          </p:cNvPr>
          <p:cNvSpPr/>
          <p:nvPr/>
        </p:nvSpPr>
        <p:spPr>
          <a:xfrm>
            <a:off x="3777615" y="3537338"/>
            <a:ext cx="3373120" cy="1781175"/>
          </a:xfrm>
          <a:prstGeom prst="wedgeRectCallout">
            <a:avLst/>
          </a:prstGeom>
          <a:solidFill>
            <a:srgbClr val="0071F8"/>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r>
              <a:rPr lang="en-GB" sz="2000" dirty="0">
                <a:latin typeface="Arial" panose="020B0604020202020204" pitchFamily="34" charset="0"/>
                <a:cs typeface="Arial" panose="020B0604020202020204" pitchFamily="34" charset="0"/>
              </a:rPr>
              <a:t>Which other organisations in your local area might be able to advise you?</a:t>
            </a:r>
          </a:p>
        </p:txBody>
      </p:sp>
      <p:sp>
        <p:nvSpPr>
          <p:cNvPr id="8" name="Speech Bubble: Rectangle 7">
            <a:extLst>
              <a:ext uri="{FF2B5EF4-FFF2-40B4-BE49-F238E27FC236}">
                <a16:creationId xmlns:a16="http://schemas.microsoft.com/office/drawing/2014/main" xmlns="" id="{95287A26-9889-4BB2-A3B7-392AC47DD6C1}"/>
              </a:ext>
            </a:extLst>
          </p:cNvPr>
          <p:cNvSpPr/>
          <p:nvPr/>
        </p:nvSpPr>
        <p:spPr>
          <a:xfrm>
            <a:off x="6824457" y="4707032"/>
            <a:ext cx="3805444" cy="1781175"/>
          </a:xfrm>
          <a:prstGeom prst="wedgeRectCallout">
            <a:avLst/>
          </a:prstGeom>
          <a:solidFill>
            <a:srgbClr val="0071F8"/>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r>
              <a:rPr lang="en-GB" sz="2000" dirty="0">
                <a:latin typeface="Arial" panose="020B0604020202020204" pitchFamily="34" charset="0"/>
                <a:cs typeface="Arial" panose="020B0604020202020204" pitchFamily="34" charset="0"/>
              </a:rPr>
              <a:t>How else might you build your expertise in in-work support?</a:t>
            </a:r>
          </a:p>
        </p:txBody>
      </p:sp>
      <p:sp>
        <p:nvSpPr>
          <p:cNvPr id="9" name="Explosion: 8 Points 8">
            <a:extLst>
              <a:ext uri="{FF2B5EF4-FFF2-40B4-BE49-F238E27FC236}">
                <a16:creationId xmlns:a16="http://schemas.microsoft.com/office/drawing/2014/main" xmlns="" id="{9B0DED70-7665-4206-92EE-8FCB06AFF0CA}"/>
              </a:ext>
            </a:extLst>
          </p:cNvPr>
          <p:cNvSpPr/>
          <p:nvPr/>
        </p:nvSpPr>
        <p:spPr>
          <a:xfrm>
            <a:off x="6696986" y="1921946"/>
            <a:ext cx="5286375" cy="3190162"/>
          </a:xfrm>
          <a:prstGeom prst="irregularSeal1">
            <a:avLst/>
          </a:prstGeom>
          <a:solidFill>
            <a:srgbClr val="00A06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bg1"/>
                </a:solidFill>
                <a:latin typeface="Arial" panose="020B0604020202020204" pitchFamily="34" charset="0"/>
                <a:cs typeface="Arial" panose="020B0604020202020204" pitchFamily="34" charset="0"/>
              </a:rPr>
              <a:t>Did you know there is a </a:t>
            </a:r>
          </a:p>
          <a:p>
            <a:pPr algn="ctr"/>
            <a:r>
              <a:rPr lang="en-GB" dirty="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highlight>
                  <a:srgbClr val="FFFFFF"/>
                </a:highlight>
                <a:latin typeface="Arial" panose="020B0604020202020204" pitchFamily="34" charset="0"/>
                <a:cs typeface="Arial" panose="020B0604020202020204" pitchFamily="34" charset="0"/>
                <a:hlinkClick r:id="rId2"/>
              </a:rPr>
              <a:t>Certificate for Supported Employment Practitioners</a:t>
            </a:r>
            <a:r>
              <a:rPr lang="en-GB" dirty="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atin typeface="Arial" panose="020B0604020202020204" pitchFamily="34" charset="0"/>
                <a:cs typeface="Arial" panose="020B0604020202020204" pitchFamily="34" charset="0"/>
              </a:rPr>
              <a:t>?</a:t>
            </a:r>
            <a:endParaRPr lang="en-GB" dirty="0">
              <a:solidFill>
                <a:schemeClr val="bg1"/>
              </a:solidFill>
            </a:endParaRPr>
          </a:p>
        </p:txBody>
      </p:sp>
    </p:spTree>
    <p:extLst>
      <p:ext uri="{BB962C8B-B14F-4D97-AF65-F5344CB8AC3E}">
        <p14:creationId xmlns:p14="http://schemas.microsoft.com/office/powerpoint/2010/main" xmlns="" val="2656282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F0A92C5-C3B0-4CF6-BD70-196A5855DD6B}"/>
              </a:ext>
            </a:extLst>
          </p:cNvPr>
          <p:cNvSpPr>
            <a:spLocks noGrp="1"/>
          </p:cNvSpPr>
          <p:nvPr>
            <p:ph type="title"/>
          </p:nvPr>
        </p:nvSpPr>
        <p:spPr>
          <a:xfrm>
            <a:off x="510648" y="310533"/>
            <a:ext cx="10515600" cy="1325563"/>
          </a:xfrm>
        </p:spPr>
        <p:txBody>
          <a:bodyPr>
            <a:normAutofit/>
          </a:bodyPr>
          <a:lstStyle/>
          <a:p>
            <a:r>
              <a:rPr lang="en-GB" b="1" dirty="0">
                <a:latin typeface="Arial" panose="020B0604020202020204" pitchFamily="34" charset="0"/>
                <a:cs typeface="Arial" panose="020B0604020202020204" pitchFamily="34" charset="0"/>
              </a:rPr>
              <a:t>Auditing your current approach</a:t>
            </a:r>
          </a:p>
        </p:txBody>
      </p:sp>
      <p:sp>
        <p:nvSpPr>
          <p:cNvPr id="3" name="Content Placeholder 2">
            <a:extLst>
              <a:ext uri="{FF2B5EF4-FFF2-40B4-BE49-F238E27FC236}">
                <a16:creationId xmlns:a16="http://schemas.microsoft.com/office/drawing/2014/main" xmlns="" id="{0DE7D0C3-505F-4D35-AC62-DDE47D853F51}"/>
              </a:ext>
            </a:extLst>
          </p:cNvPr>
          <p:cNvSpPr>
            <a:spLocks noGrp="1"/>
          </p:cNvSpPr>
          <p:nvPr>
            <p:ph sz="half" idx="1"/>
          </p:nvPr>
        </p:nvSpPr>
        <p:spPr>
          <a:xfrm>
            <a:off x="604520" y="1520825"/>
            <a:ext cx="5181600" cy="4351338"/>
          </a:xfrm>
        </p:spPr>
        <p:txBody>
          <a:bodyPr>
            <a:normAutofit fontScale="92500" lnSpcReduction="10000"/>
          </a:bodyPr>
          <a:lstStyle/>
          <a:p>
            <a:pPr marL="0" indent="0">
              <a:buNone/>
            </a:pPr>
            <a:endParaRPr lang="en-GB" dirty="0"/>
          </a:p>
          <a:p>
            <a:endParaRPr lang="en-GB" dirty="0"/>
          </a:p>
          <a:p>
            <a:endParaRPr lang="en-GB" dirty="0"/>
          </a:p>
          <a:p>
            <a:pPr marL="0" indent="0">
              <a:buNone/>
            </a:pPr>
            <a:endParaRPr lang="en-GB" dirty="0"/>
          </a:p>
        </p:txBody>
      </p:sp>
      <p:sp>
        <p:nvSpPr>
          <p:cNvPr id="4" name="Content Placeholder 3">
            <a:extLst>
              <a:ext uri="{FF2B5EF4-FFF2-40B4-BE49-F238E27FC236}">
                <a16:creationId xmlns:a16="http://schemas.microsoft.com/office/drawing/2014/main" xmlns="" id="{1C3A18FA-429E-4FA4-8B00-3E61682C0875}"/>
              </a:ext>
            </a:extLst>
          </p:cNvPr>
          <p:cNvSpPr>
            <a:spLocks noGrp="1"/>
          </p:cNvSpPr>
          <p:nvPr>
            <p:ph sz="half" idx="2"/>
          </p:nvPr>
        </p:nvSpPr>
        <p:spPr>
          <a:xfrm>
            <a:off x="6172200" y="1852930"/>
            <a:ext cx="5181600" cy="4351338"/>
          </a:xfrm>
        </p:spPr>
        <p:txBody>
          <a:bodyPr>
            <a:normAutofit fontScale="92500" lnSpcReduction="10000"/>
          </a:bodyPr>
          <a:lstStyle/>
          <a:p>
            <a:pPr>
              <a:lnSpc>
                <a:spcPct val="100000"/>
              </a:lnSpc>
              <a:spcBef>
                <a:spcPts val="0"/>
              </a:spcBef>
              <a:spcAft>
                <a:spcPts val="1200"/>
              </a:spcAft>
            </a:pPr>
            <a:r>
              <a:rPr lang="en-GB" dirty="0">
                <a:latin typeface="Arial" panose="020B0604020202020204" pitchFamily="34" charset="0"/>
                <a:cs typeface="Arial" panose="020B0604020202020204" pitchFamily="34" charset="0"/>
              </a:rPr>
              <a:t>Who do you need to influence  to gain strategic or practical support to help more young people with SEND into apprenticeships?</a:t>
            </a:r>
          </a:p>
          <a:p>
            <a:pPr>
              <a:lnSpc>
                <a:spcPct val="100000"/>
              </a:lnSpc>
              <a:spcBef>
                <a:spcPts val="0"/>
              </a:spcBef>
              <a:spcAft>
                <a:spcPts val="1200"/>
              </a:spcAft>
            </a:pPr>
            <a:r>
              <a:rPr lang="en-GB" dirty="0">
                <a:latin typeface="Arial" panose="020B0604020202020204" pitchFamily="34" charset="0"/>
                <a:cs typeface="Arial" panose="020B0604020202020204" pitchFamily="34" charset="0"/>
              </a:rPr>
              <a:t>Which specialist employment services could you work with?</a:t>
            </a:r>
          </a:p>
          <a:p>
            <a:pPr>
              <a:lnSpc>
                <a:spcPct val="100000"/>
              </a:lnSpc>
              <a:spcBef>
                <a:spcPts val="0"/>
              </a:spcBef>
              <a:spcAft>
                <a:spcPts val="1200"/>
              </a:spcAft>
            </a:pPr>
            <a:r>
              <a:rPr lang="en-GB" dirty="0">
                <a:latin typeface="Arial" panose="020B0604020202020204" pitchFamily="34" charset="0"/>
                <a:cs typeface="Arial" panose="020B0604020202020204" pitchFamily="34" charset="0"/>
              </a:rPr>
              <a:t>Which local enterprise and employment networks could help?</a:t>
            </a:r>
          </a:p>
          <a:p>
            <a:pPr marL="0" indent="0">
              <a:buNone/>
            </a:pPr>
            <a:endParaRPr lang="en-GB" dirty="0"/>
          </a:p>
        </p:txBody>
      </p:sp>
      <p:sp>
        <p:nvSpPr>
          <p:cNvPr id="5" name="Rectangle 4">
            <a:extLst>
              <a:ext uri="{FF2B5EF4-FFF2-40B4-BE49-F238E27FC236}">
                <a16:creationId xmlns:a16="http://schemas.microsoft.com/office/drawing/2014/main" xmlns="" id="{155BFA01-4C76-4D6B-BD31-2BF035CAD90B}"/>
              </a:ext>
            </a:extLst>
          </p:cNvPr>
          <p:cNvSpPr/>
          <p:nvPr/>
        </p:nvSpPr>
        <p:spPr>
          <a:xfrm>
            <a:off x="604520" y="1852930"/>
            <a:ext cx="4757530" cy="4497794"/>
          </a:xfrm>
          <a:prstGeom prst="rect">
            <a:avLst/>
          </a:prstGeom>
          <a:solidFill>
            <a:srgbClr val="0071F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24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Download this </a:t>
            </a:r>
            <a:r>
              <a:rPr lang="en-GB" sz="2400" dirty="0" smtClean="0">
                <a:solidFill>
                  <a:schemeClr val="bg1"/>
                </a:solidFill>
                <a:highlight>
                  <a:srgbClr val="FFFFFF"/>
                </a:highlight>
                <a:latin typeface="Arial" panose="020B0604020202020204" pitchFamily="34" charset="0"/>
                <a:cs typeface="Arial" panose="020B0604020202020204" pitchFamily="34" charset="0"/>
                <a:hlinkClick r:id="rId2"/>
              </a:rPr>
              <a:t>self-audit tool</a:t>
            </a:r>
            <a:r>
              <a:rPr lang="en-GB" sz="2400" dirty="0">
                <a:latin typeface="Arial" panose="020B0604020202020204" pitchFamily="34" charset="0"/>
                <a:cs typeface="Arial" panose="020B0604020202020204" pitchFamily="34" charset="0"/>
              </a:rPr>
              <a:t>.</a:t>
            </a:r>
          </a:p>
          <a:p>
            <a:endParaRPr lang="en-GB" sz="2400" dirty="0">
              <a:highlight>
                <a:srgbClr val="FFFF00"/>
              </a:highlight>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Use it to consider, with your team</a:t>
            </a:r>
          </a:p>
          <a:p>
            <a:pPr marL="34290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what you already have in place</a:t>
            </a:r>
          </a:p>
          <a:p>
            <a:endParaRPr lang="en-GB" sz="9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what you need to develop if you are going to make apprenticeships accessible and attractive to learners with SEND.</a:t>
            </a:r>
          </a:p>
          <a:p>
            <a:pPr algn="ctr"/>
            <a:endParaRPr lang="en-GB" sz="24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7556401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905FA37-8654-4890-B0EB-BD7DB7E37027}"/>
              </a:ext>
            </a:extLst>
          </p:cNvPr>
          <p:cNvSpPr>
            <a:spLocks noGrp="1"/>
          </p:cNvSpPr>
          <p:nvPr>
            <p:ph type="title"/>
          </p:nvPr>
        </p:nvSpPr>
        <p:spPr>
          <a:xfrm>
            <a:off x="847725" y="1785144"/>
            <a:ext cx="10769462" cy="1962150"/>
          </a:xfrm>
        </p:spPr>
        <p:txBody>
          <a:bodyPr>
            <a:normAutofit/>
          </a:bodyPr>
          <a:lstStyle/>
          <a:p>
            <a:pPr algn="ctr"/>
            <a:r>
              <a:rPr lang="en-GB" dirty="0">
                <a:latin typeface="Arial" panose="020B0604020202020204" pitchFamily="34" charset="0"/>
                <a:cs typeface="Arial" panose="020B0604020202020204" pitchFamily="34" charset="0"/>
              </a:rPr>
              <a:t>An interactive learning resource </a:t>
            </a:r>
            <a:br>
              <a:rPr lang="en-GB" dirty="0">
                <a:latin typeface="Arial" panose="020B0604020202020204" pitchFamily="34" charset="0"/>
                <a:cs typeface="Arial" panose="020B0604020202020204" pitchFamily="34" charset="0"/>
              </a:rPr>
            </a:br>
            <a:r>
              <a:rPr lang="en-GB" dirty="0">
                <a:latin typeface="Arial" panose="020B0604020202020204" pitchFamily="34" charset="0"/>
                <a:cs typeface="Arial" panose="020B0604020202020204" pitchFamily="34" charset="0"/>
              </a:rPr>
              <a:t>created by Natspec</a:t>
            </a:r>
          </a:p>
        </p:txBody>
      </p:sp>
      <p:pic>
        <p:nvPicPr>
          <p:cNvPr id="5" name="Picture 4">
            <a:extLst>
              <a:ext uri="{FF2B5EF4-FFF2-40B4-BE49-F238E27FC236}">
                <a16:creationId xmlns:a16="http://schemas.microsoft.com/office/drawing/2014/main" xmlns="" id="{0F36E678-439C-47DF-85E9-2DA1EB00C361}"/>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063078" y="3975894"/>
            <a:ext cx="2471697" cy="2471697"/>
          </a:xfrm>
          <a:prstGeom prst="rect">
            <a:avLst/>
          </a:prstGeom>
        </p:spPr>
      </p:pic>
      <p:sp>
        <p:nvSpPr>
          <p:cNvPr id="6" name="TextBox 5">
            <a:extLst>
              <a:ext uri="{FF2B5EF4-FFF2-40B4-BE49-F238E27FC236}">
                <a16:creationId xmlns:a16="http://schemas.microsoft.com/office/drawing/2014/main" xmlns="" id="{506E2A97-6C4F-4459-B8C1-FA7F544A9744}"/>
              </a:ext>
            </a:extLst>
          </p:cNvPr>
          <p:cNvSpPr txBox="1"/>
          <p:nvPr/>
        </p:nvSpPr>
        <p:spPr>
          <a:xfrm>
            <a:off x="257175" y="5991225"/>
            <a:ext cx="6657975" cy="369332"/>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To find out more about Natspec, visit </a:t>
            </a:r>
            <a:r>
              <a:rPr lang="en-GB" dirty="0">
                <a:latin typeface="Arial" panose="020B0604020202020204" pitchFamily="34" charset="0"/>
                <a:cs typeface="Arial" panose="020B0604020202020204" pitchFamily="34" charset="0"/>
                <a:hlinkClick r:id="rId3"/>
              </a:rPr>
              <a:t>www.natspec.org.uk</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47300611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C76697A-1863-4623-93E7-AFE8C785EDAE}"/>
              </a:ext>
            </a:extLst>
          </p:cNvPr>
          <p:cNvSpPr>
            <a:spLocks noGrp="1"/>
          </p:cNvSpPr>
          <p:nvPr>
            <p:ph type="title"/>
          </p:nvPr>
        </p:nvSpPr>
        <p:spPr>
          <a:xfrm>
            <a:off x="838200" y="365125"/>
            <a:ext cx="10515600" cy="1006475"/>
          </a:xfrm>
        </p:spPr>
        <p:txBody>
          <a:bodyPr/>
          <a:lstStyle/>
          <a:p>
            <a:r>
              <a:rPr lang="en-GB" b="1" dirty="0">
                <a:latin typeface="Arial" panose="020B0604020202020204" pitchFamily="34" charset="0"/>
                <a:cs typeface="Arial" panose="020B0604020202020204" pitchFamily="34" charset="0"/>
              </a:rPr>
              <a:t>Resources</a:t>
            </a:r>
          </a:p>
        </p:txBody>
      </p:sp>
      <p:sp>
        <p:nvSpPr>
          <p:cNvPr id="3" name="Content Placeholder 2">
            <a:extLst>
              <a:ext uri="{FF2B5EF4-FFF2-40B4-BE49-F238E27FC236}">
                <a16:creationId xmlns:a16="http://schemas.microsoft.com/office/drawing/2014/main" xmlns="" id="{EEFBB437-0854-4D61-8A3B-1419AAF1D125}"/>
              </a:ext>
            </a:extLst>
          </p:cNvPr>
          <p:cNvSpPr>
            <a:spLocks noGrp="1"/>
          </p:cNvSpPr>
          <p:nvPr>
            <p:ph idx="1"/>
          </p:nvPr>
        </p:nvSpPr>
        <p:spPr>
          <a:xfrm>
            <a:off x="851848" y="1269241"/>
            <a:ext cx="10515600" cy="5227093"/>
          </a:xfrm>
        </p:spPr>
        <p:txBody>
          <a:bodyPr>
            <a:normAutofit fontScale="40000" lnSpcReduction="20000"/>
          </a:bodyPr>
          <a:lstStyle/>
          <a:p>
            <a:pPr marL="0" indent="0">
              <a:lnSpc>
                <a:spcPct val="120000"/>
              </a:lnSpc>
              <a:spcBef>
                <a:spcPts val="0"/>
              </a:spcBef>
              <a:spcAft>
                <a:spcPts val="600"/>
              </a:spcAft>
              <a:buNone/>
            </a:pPr>
            <a:r>
              <a:rPr lang="en-GB" sz="5000" dirty="0">
                <a:latin typeface="Arial" pitchFamily="34" charset="0"/>
                <a:cs typeface="Arial" pitchFamily="34" charset="0"/>
                <a:hlinkClick r:id="rId2"/>
              </a:rPr>
              <a:t>Into Apprenticeships: The Guide for Disabled People</a:t>
            </a:r>
            <a:r>
              <a:rPr lang="en-GB" sz="5000" dirty="0">
                <a:latin typeface="Arial" pitchFamily="34" charset="0"/>
                <a:cs typeface="Arial" pitchFamily="34" charset="0"/>
              </a:rPr>
              <a:t> from Disability Rights UK</a:t>
            </a:r>
            <a:endParaRPr lang="en-GB" sz="5000" u="sng" dirty="0">
              <a:latin typeface="Arial" panose="020B0604020202020204" pitchFamily="34" charset="0"/>
              <a:cs typeface="Arial" panose="020B0604020202020204" pitchFamily="34" charset="0"/>
            </a:endParaRPr>
          </a:p>
          <a:p>
            <a:pPr marL="0" indent="0">
              <a:lnSpc>
                <a:spcPct val="120000"/>
              </a:lnSpc>
              <a:spcBef>
                <a:spcPts val="0"/>
              </a:spcBef>
              <a:spcAft>
                <a:spcPts val="600"/>
              </a:spcAft>
              <a:buNone/>
            </a:pPr>
            <a:endParaRPr lang="en-GB" sz="5000" b="1" u="sng" dirty="0">
              <a:latin typeface="Arial" panose="020B0604020202020204" pitchFamily="34" charset="0"/>
              <a:cs typeface="Arial" panose="020B0604020202020204" pitchFamily="34" charset="0"/>
            </a:endParaRPr>
          </a:p>
          <a:p>
            <a:pPr marL="0" indent="0">
              <a:lnSpc>
                <a:spcPct val="120000"/>
              </a:lnSpc>
              <a:spcBef>
                <a:spcPts val="0"/>
              </a:spcBef>
              <a:spcAft>
                <a:spcPts val="600"/>
              </a:spcAft>
              <a:buNone/>
            </a:pPr>
            <a:r>
              <a:rPr lang="en-GB" sz="5000" b="1" u="sng" dirty="0">
                <a:latin typeface="Arial" panose="020B0604020202020204" pitchFamily="34" charset="0"/>
                <a:cs typeface="Arial" panose="020B0604020202020204" pitchFamily="34" charset="0"/>
              </a:rPr>
              <a:t>Employer Engagement</a:t>
            </a:r>
          </a:p>
          <a:p>
            <a:pPr>
              <a:lnSpc>
                <a:spcPct val="120000"/>
              </a:lnSpc>
              <a:spcBef>
                <a:spcPts val="0"/>
              </a:spcBef>
              <a:spcAft>
                <a:spcPts val="600"/>
              </a:spcAft>
            </a:pPr>
            <a:r>
              <a:rPr lang="en-GB" sz="5000" dirty="0">
                <a:latin typeface="Arial" panose="020B0604020202020204" pitchFamily="34" charset="0"/>
                <a:cs typeface="Arial" panose="020B0604020202020204" pitchFamily="34" charset="0"/>
                <a:hlinkClick r:id="rId3"/>
              </a:rPr>
              <a:t>Employer Engagement and the SEND reforms</a:t>
            </a:r>
            <a:r>
              <a:rPr lang="en-GB" sz="5000" dirty="0">
                <a:latin typeface="Arial" panose="020B0604020202020204" pitchFamily="34" charset="0"/>
                <a:cs typeface="Arial" panose="020B0604020202020204" pitchFamily="34" charset="0"/>
              </a:rPr>
              <a:t>. a short guide for local authorities and post -16 providers</a:t>
            </a:r>
          </a:p>
          <a:p>
            <a:pPr>
              <a:lnSpc>
                <a:spcPct val="120000"/>
              </a:lnSpc>
              <a:spcBef>
                <a:spcPts val="0"/>
              </a:spcBef>
              <a:spcAft>
                <a:spcPts val="600"/>
              </a:spcAft>
            </a:pPr>
            <a:r>
              <a:rPr lang="en-GB" sz="5000" dirty="0">
                <a:latin typeface="Arial" panose="020B0604020202020204" pitchFamily="34" charset="0"/>
                <a:cs typeface="Arial" panose="020B0604020202020204" pitchFamily="34" charset="0"/>
                <a:hlinkClick r:id="rId4"/>
              </a:rPr>
              <a:t>A guide to employer </a:t>
            </a:r>
            <a:r>
              <a:rPr lang="en-GB" sz="5000" dirty="0" smtClean="0">
                <a:latin typeface="Arial" panose="020B0604020202020204" pitchFamily="34" charset="0"/>
                <a:cs typeface="Arial" panose="020B0604020202020204" pitchFamily="34" charset="0"/>
                <a:hlinkClick r:id="rId4"/>
              </a:rPr>
              <a:t>engagement</a:t>
            </a:r>
            <a:r>
              <a:rPr lang="en-GB" sz="5000" dirty="0" smtClean="0">
                <a:latin typeface="Arial" panose="020B0604020202020204" pitchFamily="34" charset="0"/>
                <a:cs typeface="Arial" panose="020B0604020202020204" pitchFamily="34" charset="0"/>
              </a:rPr>
              <a:t> from </a:t>
            </a:r>
            <a:r>
              <a:rPr lang="en-GB" sz="5000" dirty="0">
                <a:latin typeface="Arial" panose="020B0604020202020204" pitchFamily="34" charset="0"/>
                <a:cs typeface="Arial" panose="020B0604020202020204" pitchFamily="34" charset="0"/>
              </a:rPr>
              <a:t>Preparing for Adulthood</a:t>
            </a:r>
          </a:p>
          <a:p>
            <a:pPr>
              <a:lnSpc>
                <a:spcPct val="120000"/>
              </a:lnSpc>
              <a:spcBef>
                <a:spcPts val="0"/>
              </a:spcBef>
              <a:spcAft>
                <a:spcPts val="600"/>
              </a:spcAft>
            </a:pPr>
            <a:endParaRPr lang="en-GB" sz="5000" dirty="0">
              <a:latin typeface="Arial" panose="020B0604020202020204" pitchFamily="34" charset="0"/>
              <a:cs typeface="Arial" panose="020B0604020202020204" pitchFamily="34" charset="0"/>
            </a:endParaRPr>
          </a:p>
          <a:p>
            <a:pPr marL="0" indent="0">
              <a:lnSpc>
                <a:spcPct val="120000"/>
              </a:lnSpc>
              <a:spcBef>
                <a:spcPts val="0"/>
              </a:spcBef>
              <a:spcAft>
                <a:spcPts val="600"/>
              </a:spcAft>
              <a:buNone/>
            </a:pPr>
            <a:r>
              <a:rPr lang="en-GB" sz="5000" b="1" u="sng" dirty="0">
                <a:latin typeface="Arial" panose="020B0604020202020204" pitchFamily="34" charset="0"/>
                <a:cs typeface="Arial" panose="020B0604020202020204" pitchFamily="34" charset="0"/>
              </a:rPr>
              <a:t>Resources for Employers</a:t>
            </a:r>
          </a:p>
          <a:p>
            <a:pPr>
              <a:lnSpc>
                <a:spcPct val="120000"/>
              </a:lnSpc>
              <a:spcBef>
                <a:spcPts val="0"/>
              </a:spcBef>
              <a:spcAft>
                <a:spcPts val="600"/>
              </a:spcAft>
            </a:pPr>
            <a:r>
              <a:rPr lang="en-GB" sz="5000" dirty="0">
                <a:latin typeface="Arial" panose="020B0604020202020204" pitchFamily="34" charset="0"/>
                <a:cs typeface="Arial" panose="020B0604020202020204" pitchFamily="34" charset="0"/>
                <a:hlinkClick r:id="rId5"/>
              </a:rPr>
              <a:t>Employing people with a learning disability</a:t>
            </a:r>
            <a:r>
              <a:rPr lang="en-GB" sz="5000" dirty="0">
                <a:latin typeface="Arial" panose="020B0604020202020204" pitchFamily="34" charset="0"/>
                <a:cs typeface="Arial" panose="020B0604020202020204" pitchFamily="34" charset="0"/>
              </a:rPr>
              <a:t> FAQs, a resource for employers</a:t>
            </a:r>
          </a:p>
          <a:p>
            <a:pPr>
              <a:lnSpc>
                <a:spcPct val="120000"/>
              </a:lnSpc>
              <a:spcBef>
                <a:spcPts val="0"/>
              </a:spcBef>
              <a:spcAft>
                <a:spcPts val="600"/>
              </a:spcAft>
            </a:pPr>
            <a:r>
              <a:rPr lang="en-GB" sz="5000" dirty="0">
                <a:latin typeface="Arial" panose="020B0604020202020204" pitchFamily="34" charset="0"/>
                <a:cs typeface="Arial" panose="020B0604020202020204" pitchFamily="34" charset="0"/>
                <a:hlinkClick r:id="rId6"/>
              </a:rPr>
              <a:t>Resources for </a:t>
            </a:r>
            <a:r>
              <a:rPr lang="en-GB" sz="5000" dirty="0" smtClean="0">
                <a:latin typeface="Arial" panose="020B0604020202020204" pitchFamily="34" charset="0"/>
                <a:cs typeface="Arial" panose="020B0604020202020204" pitchFamily="34" charset="0"/>
                <a:hlinkClick r:id="rId6"/>
              </a:rPr>
              <a:t>employers</a:t>
            </a:r>
            <a:r>
              <a:rPr lang="en-GB" sz="5000" dirty="0" smtClean="0">
                <a:latin typeface="Arial" panose="020B0604020202020204" pitchFamily="34" charset="0"/>
                <a:cs typeface="Arial" panose="020B0604020202020204" pitchFamily="34" charset="0"/>
              </a:rPr>
              <a:t>: </a:t>
            </a:r>
            <a:r>
              <a:rPr lang="en-GB" sz="5000" dirty="0">
                <a:latin typeface="Arial" panose="020B0604020202020204" pitchFamily="34" charset="0"/>
                <a:cs typeface="Arial" panose="020B0604020202020204" pitchFamily="34" charset="0"/>
              </a:rPr>
              <a:t>a suite of resources on employing people with a learning disability</a:t>
            </a:r>
          </a:p>
          <a:p>
            <a:pPr fontAlgn="base">
              <a:lnSpc>
                <a:spcPct val="120000"/>
              </a:lnSpc>
              <a:spcBef>
                <a:spcPts val="0"/>
              </a:spcBef>
              <a:spcAft>
                <a:spcPts val="600"/>
              </a:spcAft>
            </a:pPr>
            <a:r>
              <a:rPr lang="en-GB" sz="5000" dirty="0">
                <a:latin typeface="Arial" panose="020B0604020202020204" pitchFamily="34" charset="0"/>
                <a:cs typeface="Arial" panose="020B0604020202020204" pitchFamily="34" charset="0"/>
                <a:hlinkClick r:id="rId7"/>
              </a:rPr>
              <a:t>Good for Business</a:t>
            </a:r>
            <a:r>
              <a:rPr lang="en-GB" sz="5000" dirty="0">
                <a:latin typeface="Arial" panose="020B0604020202020204" pitchFamily="34" charset="0"/>
                <a:cs typeface="Arial" panose="020B0604020202020204" pitchFamily="34" charset="0"/>
              </a:rPr>
              <a:t> guide: the benefits of employing people with a learning disabilities</a:t>
            </a:r>
          </a:p>
          <a:p>
            <a:pPr fontAlgn="base">
              <a:lnSpc>
                <a:spcPct val="120000"/>
              </a:lnSpc>
              <a:spcBef>
                <a:spcPts val="0"/>
              </a:spcBef>
              <a:spcAft>
                <a:spcPts val="600"/>
              </a:spcAft>
            </a:pPr>
            <a:r>
              <a:rPr lang="en-GB" sz="5000" dirty="0">
                <a:latin typeface="Arial" panose="020B0604020202020204" pitchFamily="34" charset="0"/>
                <a:cs typeface="Arial" panose="020B0604020202020204" pitchFamily="34" charset="0"/>
                <a:hlinkClick r:id="rId8"/>
              </a:rPr>
              <a:t>Business Disability Forum</a:t>
            </a:r>
            <a:r>
              <a:rPr lang="en-GB" sz="5000" dirty="0">
                <a:latin typeface="Arial" panose="020B0604020202020204" pitchFamily="34" charset="0"/>
                <a:cs typeface="Arial" panose="020B0604020202020204" pitchFamily="34" charset="0"/>
              </a:rPr>
              <a:t> provides support, advice, training and networking opportunities to  help organisations become fully accessible to disabled customers and employees.</a:t>
            </a:r>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xmlns="" val="24034671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C90AAE2-AEC2-45B8-893B-4C02C87BC323}"/>
              </a:ext>
            </a:extLst>
          </p:cNvPr>
          <p:cNvSpPr>
            <a:spLocks noGrp="1"/>
          </p:cNvSpPr>
          <p:nvPr>
            <p:ph type="title"/>
          </p:nvPr>
        </p:nvSpPr>
        <p:spPr>
          <a:xfrm>
            <a:off x="838200" y="269590"/>
            <a:ext cx="10515600" cy="732155"/>
          </a:xfrm>
        </p:spPr>
        <p:txBody>
          <a:bodyPr/>
          <a:lstStyle/>
          <a:p>
            <a:r>
              <a:rPr lang="en-GB" b="1" dirty="0">
                <a:latin typeface="Arial" panose="020B0604020202020204" pitchFamily="34" charset="0"/>
                <a:cs typeface="Arial" panose="020B0604020202020204" pitchFamily="34" charset="0"/>
              </a:rPr>
              <a:t>Resources</a:t>
            </a:r>
          </a:p>
        </p:txBody>
      </p:sp>
      <p:sp>
        <p:nvSpPr>
          <p:cNvPr id="3" name="Content Placeholder 2">
            <a:extLst>
              <a:ext uri="{FF2B5EF4-FFF2-40B4-BE49-F238E27FC236}">
                <a16:creationId xmlns:a16="http://schemas.microsoft.com/office/drawing/2014/main" xmlns="" id="{6214B905-08A2-4BE6-BBE3-E0865C40AA24}"/>
              </a:ext>
            </a:extLst>
          </p:cNvPr>
          <p:cNvSpPr>
            <a:spLocks noGrp="1"/>
          </p:cNvSpPr>
          <p:nvPr>
            <p:ph idx="1"/>
          </p:nvPr>
        </p:nvSpPr>
        <p:spPr>
          <a:xfrm>
            <a:off x="865497" y="1072186"/>
            <a:ext cx="10515600" cy="5465090"/>
          </a:xfrm>
        </p:spPr>
        <p:txBody>
          <a:bodyPr>
            <a:normAutofit fontScale="25000" lnSpcReduction="20000"/>
          </a:bodyPr>
          <a:lstStyle/>
          <a:p>
            <a:pPr marL="0" indent="0" fontAlgn="base">
              <a:lnSpc>
                <a:spcPct val="120000"/>
              </a:lnSpc>
              <a:spcBef>
                <a:spcPts val="0"/>
              </a:spcBef>
              <a:spcAft>
                <a:spcPts val="600"/>
              </a:spcAft>
              <a:buNone/>
            </a:pPr>
            <a:r>
              <a:rPr lang="en-GB" sz="8000" b="1" u="sng" dirty="0">
                <a:latin typeface="Arial" panose="020B0604020202020204" pitchFamily="34" charset="0"/>
                <a:cs typeface="Arial" panose="020B0604020202020204" pitchFamily="34" charset="0"/>
              </a:rPr>
              <a:t>Supported Employment</a:t>
            </a:r>
          </a:p>
          <a:p>
            <a:pPr fontAlgn="base">
              <a:lnSpc>
                <a:spcPct val="120000"/>
              </a:lnSpc>
              <a:spcBef>
                <a:spcPts val="0"/>
              </a:spcBef>
              <a:spcAft>
                <a:spcPts val="600"/>
              </a:spcAft>
            </a:pPr>
            <a:r>
              <a:rPr lang="en-GB" sz="8000" dirty="0">
                <a:latin typeface="Arial" panose="020B0604020202020204" pitchFamily="34" charset="0"/>
                <a:cs typeface="Arial" panose="020B0604020202020204" pitchFamily="34" charset="0"/>
              </a:rPr>
              <a:t> the </a:t>
            </a:r>
            <a:r>
              <a:rPr lang="en-GB" sz="8000" dirty="0">
                <a:latin typeface="Arial" panose="020B0604020202020204" pitchFamily="34" charset="0"/>
                <a:cs typeface="Arial" panose="020B0604020202020204" pitchFamily="34" charset="0"/>
                <a:hlinkClick r:id="rId2"/>
              </a:rPr>
              <a:t>British Association for Supported </a:t>
            </a:r>
            <a:r>
              <a:rPr lang="en-GB" sz="8000" dirty="0" smtClean="0">
                <a:latin typeface="Arial" panose="020B0604020202020204" pitchFamily="34" charset="0"/>
                <a:cs typeface="Arial" panose="020B0604020202020204" pitchFamily="34" charset="0"/>
                <a:hlinkClick r:id="rId2"/>
              </a:rPr>
              <a:t>Employment</a:t>
            </a:r>
            <a:r>
              <a:rPr lang="en-GB" sz="8000" dirty="0" smtClean="0">
                <a:latin typeface="Arial" panose="020B0604020202020204" pitchFamily="34" charset="0"/>
                <a:cs typeface="Arial" panose="020B0604020202020204" pitchFamily="34" charset="0"/>
              </a:rPr>
              <a:t> website </a:t>
            </a:r>
            <a:endParaRPr lang="en-GB" sz="8000" dirty="0">
              <a:latin typeface="Arial" panose="020B0604020202020204" pitchFamily="34" charset="0"/>
              <a:cs typeface="Arial" panose="020B0604020202020204" pitchFamily="34" charset="0"/>
            </a:endParaRPr>
          </a:p>
          <a:p>
            <a:pPr fontAlgn="base">
              <a:lnSpc>
                <a:spcPct val="120000"/>
              </a:lnSpc>
              <a:spcBef>
                <a:spcPts val="0"/>
              </a:spcBef>
              <a:spcAft>
                <a:spcPts val="600"/>
              </a:spcAft>
            </a:pPr>
            <a:r>
              <a:rPr lang="en-GB" sz="8000" dirty="0">
                <a:latin typeface="Arial" panose="020B0604020202020204" pitchFamily="34" charset="0"/>
                <a:cs typeface="Arial" panose="020B0604020202020204" pitchFamily="34" charset="0"/>
              </a:rPr>
              <a:t>For information about embedding the support employment approach in courses for people with learning difficulties see </a:t>
            </a:r>
            <a:r>
              <a:rPr lang="en-GB" sz="8000" dirty="0">
                <a:latin typeface="Arial" panose="020B0604020202020204" pitchFamily="34" charset="0"/>
                <a:cs typeface="Arial" panose="020B0604020202020204" pitchFamily="34" charset="0"/>
                <a:hlinkClick r:id="rId3"/>
              </a:rPr>
              <a:t>Making it Work</a:t>
            </a:r>
            <a:endParaRPr lang="en-GB" sz="8000" dirty="0">
              <a:latin typeface="Arial" panose="020B0604020202020204" pitchFamily="34" charset="0"/>
              <a:cs typeface="Arial" panose="020B0604020202020204" pitchFamily="34" charset="0"/>
            </a:endParaRPr>
          </a:p>
          <a:p>
            <a:pPr fontAlgn="base">
              <a:lnSpc>
                <a:spcPct val="120000"/>
              </a:lnSpc>
              <a:spcBef>
                <a:spcPts val="0"/>
              </a:spcBef>
              <a:spcAft>
                <a:spcPts val="600"/>
              </a:spcAft>
            </a:pPr>
            <a:r>
              <a:rPr lang="en-GB" sz="8000" dirty="0">
                <a:latin typeface="Arial" panose="020B0604020202020204" pitchFamily="34" charset="0"/>
                <a:cs typeface="Arial" panose="020B0604020202020204" pitchFamily="34" charset="0"/>
              </a:rPr>
              <a:t>Remploy provide the </a:t>
            </a:r>
            <a:r>
              <a:rPr lang="en-GB" sz="8000" dirty="0">
                <a:latin typeface="Arial" panose="020B0604020202020204" pitchFamily="34" charset="0"/>
                <a:cs typeface="Arial" panose="020B0604020202020204" pitchFamily="34" charset="0"/>
                <a:hlinkClick r:id="rId4"/>
              </a:rPr>
              <a:t>Workplace Mental Health Support Service</a:t>
            </a:r>
            <a:r>
              <a:rPr lang="en-GB" sz="8000" dirty="0">
                <a:latin typeface="Arial" panose="020B0604020202020204" pitchFamily="34" charset="0"/>
                <a:cs typeface="Arial" panose="020B0604020202020204" pitchFamily="34" charset="0"/>
              </a:rPr>
              <a:t>  including support for apprentices who have mental health difficulties and their employers.</a:t>
            </a:r>
          </a:p>
          <a:p>
            <a:pPr marL="0" indent="0" fontAlgn="base">
              <a:lnSpc>
                <a:spcPct val="120000"/>
              </a:lnSpc>
              <a:spcBef>
                <a:spcPts val="0"/>
              </a:spcBef>
              <a:spcAft>
                <a:spcPts val="600"/>
              </a:spcAft>
              <a:buNone/>
            </a:pPr>
            <a:r>
              <a:rPr lang="en-GB" sz="8000" b="1" u="sng" dirty="0">
                <a:latin typeface="Arial" panose="020B0604020202020204" pitchFamily="34" charset="0"/>
                <a:cs typeface="Arial" panose="020B0604020202020204" pitchFamily="34" charset="0"/>
              </a:rPr>
              <a:t>CPD for practitioners</a:t>
            </a:r>
          </a:p>
          <a:p>
            <a:pPr>
              <a:lnSpc>
                <a:spcPct val="120000"/>
              </a:lnSpc>
              <a:spcBef>
                <a:spcPts val="0"/>
              </a:spcBef>
              <a:spcAft>
                <a:spcPts val="600"/>
              </a:spcAft>
            </a:pPr>
            <a:r>
              <a:rPr lang="en-GB" sz="8000" dirty="0">
                <a:latin typeface="Arial" panose="020B0604020202020204" pitchFamily="34" charset="0"/>
                <a:cs typeface="Arial" panose="020B0604020202020204" pitchFamily="34" charset="0"/>
              </a:rPr>
              <a:t>Education and Training Foundation online module  </a:t>
            </a:r>
            <a:r>
              <a:rPr lang="en-GB" sz="8000" b="1" dirty="0">
                <a:latin typeface="Arial" panose="020B0604020202020204" pitchFamily="34" charset="0"/>
                <a:cs typeface="Arial" panose="020B0604020202020204" pitchFamily="34" charset="0"/>
                <a:hlinkClick r:id="rId5"/>
              </a:rPr>
              <a:t>The Right Place: </a:t>
            </a:r>
            <a:r>
              <a:rPr lang="en-GB" sz="8000" dirty="0">
                <a:latin typeface="Arial" panose="020B0604020202020204" pitchFamily="34" charset="0"/>
                <a:cs typeface="Arial" panose="020B0604020202020204" pitchFamily="34" charset="0"/>
                <a:hlinkClick r:id="rId5"/>
              </a:rPr>
              <a:t>Work placements for students with SEND</a:t>
            </a:r>
            <a:endParaRPr lang="en-GB" sz="8000" dirty="0">
              <a:latin typeface="Arial" panose="020B0604020202020204" pitchFamily="34" charset="0"/>
              <a:cs typeface="Arial" panose="020B0604020202020204" pitchFamily="34" charset="0"/>
            </a:endParaRPr>
          </a:p>
          <a:p>
            <a:pPr>
              <a:lnSpc>
                <a:spcPct val="120000"/>
              </a:lnSpc>
              <a:spcBef>
                <a:spcPts val="0"/>
              </a:spcBef>
              <a:spcAft>
                <a:spcPts val="600"/>
              </a:spcAft>
            </a:pPr>
            <a:r>
              <a:rPr lang="en-GB" sz="8000" dirty="0">
                <a:latin typeface="Arial" panose="020B0604020202020204" pitchFamily="34" charset="0"/>
                <a:cs typeface="Arial" pitchFamily="34" charset="0"/>
                <a:hlinkClick r:id="rId6"/>
              </a:rPr>
              <a:t>Mental Health and </a:t>
            </a:r>
            <a:r>
              <a:rPr lang="en-GB" sz="8000" dirty="0" smtClean="0">
                <a:latin typeface="Arial" panose="020B0604020202020204" pitchFamily="34" charset="0"/>
                <a:cs typeface="Arial" pitchFamily="34" charset="0"/>
                <a:hlinkClick r:id="rId6"/>
              </a:rPr>
              <a:t>Apprenticeships</a:t>
            </a:r>
            <a:r>
              <a:rPr lang="en-GB" sz="8000" dirty="0" smtClean="0">
                <a:latin typeface="Arial" panose="020B0604020202020204" pitchFamily="34" charset="0"/>
                <a:cs typeface="Arial" pitchFamily="34" charset="0"/>
              </a:rPr>
              <a:t> three </a:t>
            </a:r>
            <a:r>
              <a:rPr lang="en-GB" sz="8000" dirty="0">
                <a:latin typeface="Arial" panose="020B0604020202020204" pitchFamily="34" charset="0"/>
                <a:cs typeface="Arial" pitchFamily="34" charset="0"/>
              </a:rPr>
              <a:t>case studies  from the Education and Training Foundation</a:t>
            </a:r>
          </a:p>
          <a:p>
            <a:pPr>
              <a:lnSpc>
                <a:spcPct val="120000"/>
              </a:lnSpc>
              <a:spcBef>
                <a:spcPts val="0"/>
              </a:spcBef>
              <a:spcAft>
                <a:spcPts val="600"/>
              </a:spcAft>
            </a:pPr>
            <a:r>
              <a:rPr lang="en-GB" sz="8000" dirty="0">
                <a:latin typeface="Arial" panose="020B0604020202020204" pitchFamily="34" charset="0"/>
                <a:cs typeface="Arial" pitchFamily="34" charset="0"/>
                <a:hlinkClick r:id="rId7"/>
              </a:rPr>
              <a:t>Future Apprenticeships</a:t>
            </a:r>
            <a:r>
              <a:rPr lang="en-GB" sz="8000" dirty="0">
                <a:latin typeface="Arial" panose="020B0604020202020204" pitchFamily="34" charset="0"/>
                <a:cs typeface="Arial" pitchFamily="34" charset="0"/>
              </a:rPr>
              <a:t> </a:t>
            </a:r>
            <a:r>
              <a:rPr lang="en-GB" sz="8000" dirty="0">
                <a:latin typeface="Arial" panose="020B0604020202020204" pitchFamily="34" charset="0"/>
                <a:ea typeface="Calibri" panose="020F0502020204030204" pitchFamily="34" charset="0"/>
                <a:cs typeface="Arial" panose="020B0604020202020204" pitchFamily="34" charset="0"/>
              </a:rPr>
              <a:t>information and courses for Leaders, Managers, Practitioners and Trainers</a:t>
            </a:r>
          </a:p>
          <a:p>
            <a:pPr>
              <a:lnSpc>
                <a:spcPct val="120000"/>
              </a:lnSpc>
              <a:spcBef>
                <a:spcPts val="0"/>
              </a:spcBef>
              <a:spcAft>
                <a:spcPts val="600"/>
              </a:spcAft>
            </a:pPr>
            <a:r>
              <a:rPr lang="en-GB" sz="8000" dirty="0">
                <a:latin typeface="Arial" panose="020B0604020202020204" pitchFamily="34" charset="0"/>
                <a:cs typeface="Arial" panose="020B0604020202020204" pitchFamily="34" charset="0"/>
                <a:hlinkClick r:id="rId8"/>
              </a:rPr>
              <a:t>Equality Diversity and Inclusion in Apprenticeships</a:t>
            </a:r>
            <a:r>
              <a:rPr lang="en-GB" sz="8000" dirty="0">
                <a:latin typeface="Arial" panose="020B0604020202020204" pitchFamily="34" charset="0"/>
                <a:cs typeface="Arial" panose="020B0604020202020204" pitchFamily="34" charset="0"/>
              </a:rPr>
              <a:t> on online resource available to support front-line staff to better engage with a diverse range of apprentices, and their employers.  </a:t>
            </a:r>
          </a:p>
          <a:p>
            <a:endParaRPr lang="en-GB" sz="3500" dirty="0">
              <a:latin typeface="Arial" pitchFamily="34" charset="0"/>
              <a:cs typeface="Arial" pitchFamily="34" charset="0"/>
            </a:endParaRPr>
          </a:p>
          <a:p>
            <a:endParaRPr lang="en-GB" dirty="0"/>
          </a:p>
        </p:txBody>
      </p:sp>
    </p:spTree>
    <p:extLst>
      <p:ext uri="{BB962C8B-B14F-4D97-AF65-F5344CB8AC3E}">
        <p14:creationId xmlns:p14="http://schemas.microsoft.com/office/powerpoint/2010/main" xmlns="" val="205973755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0071F8"/>
        </a:soli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dirty="0" smtClean="0"/>
              <a:t>Developed by </a:t>
            </a:r>
            <a:r>
              <a:rPr lang="en-GB" dirty="0" err="1" smtClean="0"/>
              <a:t>yola</a:t>
            </a:r>
            <a:r>
              <a:rPr lang="en-GB" dirty="0" smtClean="0"/>
              <a:t>  Jacobsen</a:t>
            </a:r>
            <a:endParaRPr lang="en-GB" dirty="0"/>
          </a:p>
        </p:txBody>
      </p:sp>
      <p:sp>
        <p:nvSpPr>
          <p:cNvPr id="5" name="Subtitle 4"/>
          <p:cNvSpPr>
            <a:spLocks noGrp="1"/>
          </p:cNvSpPr>
          <p:nvPr>
            <p:ph type="subTitle" idx="1"/>
          </p:nvPr>
        </p:nvSpPr>
        <p:spPr>
          <a:xfrm>
            <a:off x="3247712" y="2541873"/>
            <a:ext cx="8546640" cy="801831"/>
          </a:xfrm>
        </p:spPr>
        <p:txBody>
          <a:bodyPr/>
          <a:lstStyle/>
          <a:p>
            <a:r>
              <a:rPr lang="en-GB" dirty="0" smtClean="0"/>
              <a:t>For the SEND Project: improving outcomes for learners with SEND in 2017/18 – Strand 2: Study Programmes</a:t>
            </a:r>
            <a:endParaRPr lang="en-GB" dirty="0"/>
          </a:p>
        </p:txBody>
      </p:sp>
      <p:pic>
        <p:nvPicPr>
          <p:cNvPr id="6" name="Picture 5" descr="ETF_Reversed_Cyan_RGB_Logo.jpg"/>
          <p:cNvPicPr>
            <a:picLocks noChangeAspect="1"/>
          </p:cNvPicPr>
          <p:nvPr/>
        </p:nvPicPr>
        <p:blipFill>
          <a:blip r:embed="rId2" cstate="print"/>
          <a:stretch>
            <a:fillRect/>
          </a:stretch>
        </p:blipFill>
        <p:spPr>
          <a:xfrm>
            <a:off x="10589667" y="378875"/>
            <a:ext cx="1215674" cy="645860"/>
          </a:xfrm>
          <a:prstGeom prst="rect">
            <a:avLst/>
          </a:prstGeom>
        </p:spPr>
      </p:pic>
      <p:pic>
        <p:nvPicPr>
          <p:cNvPr id="7" name="Picture 6" descr="ACER Natspec logos 2.jpg"/>
          <p:cNvPicPr>
            <a:picLocks noChangeAspect="1"/>
          </p:cNvPicPr>
          <p:nvPr/>
        </p:nvPicPr>
        <p:blipFill>
          <a:blip r:embed="rId3" cstate="print"/>
          <a:stretch>
            <a:fillRect/>
          </a:stretch>
        </p:blipFill>
        <p:spPr>
          <a:xfrm>
            <a:off x="404241" y="380860"/>
            <a:ext cx="2748390" cy="712018"/>
          </a:xfrm>
          <a:prstGeom prst="rect">
            <a:avLst/>
          </a:prstGeom>
        </p:spPr>
      </p:pic>
      <p:sp>
        <p:nvSpPr>
          <p:cNvPr id="8" name="TextBox 7"/>
          <p:cNvSpPr txBox="1"/>
          <p:nvPr/>
        </p:nvSpPr>
        <p:spPr>
          <a:xfrm>
            <a:off x="3357349" y="5513698"/>
            <a:ext cx="8447964" cy="954107"/>
          </a:xfrm>
          <a:prstGeom prst="rect">
            <a:avLst/>
          </a:prstGeom>
          <a:solidFill>
            <a:schemeClr val="tx2">
              <a:lumMod val="75000"/>
            </a:schemeClr>
          </a:solidFill>
        </p:spPr>
        <p:txBody>
          <a:bodyPr wrap="square" rtlCol="0">
            <a:spAutoFit/>
          </a:bodyPr>
          <a:lstStyle/>
          <a:p>
            <a:r>
              <a:rPr lang="en-GB" sz="2800" dirty="0" smtClean="0">
                <a:solidFill>
                  <a:schemeClr val="bg1"/>
                </a:solidFill>
                <a:latin typeface="Arial" pitchFamily="34" charset="0"/>
                <a:cs typeface="Arial" pitchFamily="34" charset="0"/>
              </a:rPr>
              <a:t>For more high quality SEND resources visit: The </a:t>
            </a:r>
            <a:r>
              <a:rPr lang="en-GB" sz="2800" dirty="0" smtClean="0">
                <a:solidFill>
                  <a:schemeClr val="bg1"/>
                </a:solidFill>
                <a:highlight>
                  <a:srgbClr val="FFFFFF"/>
                </a:highlight>
                <a:latin typeface="Arial" panose="020B0604020202020204" pitchFamily="34" charset="0"/>
                <a:cs typeface="Arial" panose="020B0604020202020204" pitchFamily="34" charset="0"/>
                <a:hlinkClick r:id="rId4"/>
              </a:rPr>
              <a:t>SEND Exhibition Site</a:t>
            </a:r>
            <a:r>
              <a:rPr lang="en-GB" sz="2800" dirty="0" smtClean="0">
                <a:solidFill>
                  <a:schemeClr val="bg1"/>
                </a:solidFill>
                <a:highlight>
                  <a:srgbClr val="FFFFFF"/>
                </a:highlight>
                <a:latin typeface="Arial" panose="020B0604020202020204" pitchFamily="34" charset="0"/>
                <a:cs typeface="Arial" panose="020B0604020202020204" pitchFamily="34" charset="0"/>
              </a:rPr>
              <a:t> </a:t>
            </a:r>
            <a:r>
              <a:rPr lang="en-GB" sz="2800" dirty="0" smtClean="0">
                <a:solidFill>
                  <a:schemeClr val="bg1"/>
                </a:solidFill>
                <a:latin typeface="Arial" pitchFamily="34" charset="0"/>
                <a:cs typeface="Arial" pitchFamily="34" charset="0"/>
              </a:rPr>
              <a:t>on the Excellence Gateway</a:t>
            </a:r>
            <a:endParaRPr lang="en-GB" sz="28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xmlns="" val="14406743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387C74F-F590-4426-A1C4-2B1F67004B0F}"/>
              </a:ext>
            </a:extLst>
          </p:cNvPr>
          <p:cNvSpPr>
            <a:spLocks noGrp="1"/>
          </p:cNvSpPr>
          <p:nvPr>
            <p:ph type="title"/>
          </p:nvPr>
        </p:nvSpPr>
        <p:spPr>
          <a:xfrm>
            <a:off x="319586" y="196566"/>
            <a:ext cx="10515600" cy="1066800"/>
          </a:xfrm>
        </p:spPr>
        <p:txBody>
          <a:bodyPr>
            <a:normAutofit fontScale="90000"/>
          </a:bodyPr>
          <a:lstStyle/>
          <a:p>
            <a:r>
              <a:rPr lang="en-GB" b="1" dirty="0"/>
              <a:t/>
            </a:r>
            <a:br>
              <a:rPr lang="en-GB" b="1" dirty="0"/>
            </a:br>
            <a:r>
              <a:rPr lang="en-GB" b="1" dirty="0">
                <a:latin typeface="Arial" panose="020B0604020202020204" pitchFamily="34" charset="0"/>
                <a:cs typeface="Arial" panose="020B0604020202020204" pitchFamily="34" charset="0"/>
              </a:rPr>
              <a:t>About this self-guided learning module</a:t>
            </a:r>
            <a:r>
              <a:rPr lang="en-GB" dirty="0"/>
              <a:t/>
            </a:r>
            <a:br>
              <a:rPr lang="en-GB" dirty="0"/>
            </a:br>
            <a:endParaRPr lang="en-GB" dirty="0"/>
          </a:p>
        </p:txBody>
      </p:sp>
      <p:sp>
        <p:nvSpPr>
          <p:cNvPr id="3" name="Content Placeholder 2">
            <a:extLst>
              <a:ext uri="{FF2B5EF4-FFF2-40B4-BE49-F238E27FC236}">
                <a16:creationId xmlns:a16="http://schemas.microsoft.com/office/drawing/2014/main" xmlns="" id="{5137ED31-C481-428E-A10F-2FB4F9B2FAC8}"/>
              </a:ext>
            </a:extLst>
          </p:cNvPr>
          <p:cNvSpPr>
            <a:spLocks noGrp="1"/>
          </p:cNvSpPr>
          <p:nvPr>
            <p:ph idx="1"/>
          </p:nvPr>
        </p:nvSpPr>
        <p:spPr>
          <a:xfrm>
            <a:off x="293795" y="1139020"/>
            <a:ext cx="11542143" cy="5111656"/>
          </a:xfrm>
        </p:spPr>
        <p:txBody>
          <a:bodyPr>
            <a:normAutofit fontScale="25000" lnSpcReduction="20000"/>
          </a:bodyPr>
          <a:lstStyle/>
          <a:p>
            <a:pPr>
              <a:lnSpc>
                <a:spcPct val="120000"/>
              </a:lnSpc>
              <a:spcBef>
                <a:spcPts val="0"/>
              </a:spcBef>
              <a:spcAft>
                <a:spcPts val="600"/>
              </a:spcAft>
            </a:pPr>
            <a:r>
              <a:rPr lang="en-GB" sz="8000" dirty="0">
                <a:latin typeface="Arial" panose="020B0604020202020204" pitchFamily="34" charset="0"/>
                <a:cs typeface="Arial" panose="020B0604020202020204" pitchFamily="34" charset="0"/>
              </a:rPr>
              <a:t>This module provides information, case studies of effective practice and resources that will support you to increase apprenticeship opportunities for learners with SEND. </a:t>
            </a:r>
          </a:p>
          <a:p>
            <a:pPr>
              <a:lnSpc>
                <a:spcPct val="120000"/>
              </a:lnSpc>
              <a:spcBef>
                <a:spcPts val="0"/>
              </a:spcBef>
              <a:spcAft>
                <a:spcPts val="600"/>
              </a:spcAft>
            </a:pPr>
            <a:r>
              <a:rPr lang="en-GB" sz="8000" dirty="0">
                <a:latin typeface="Arial" panose="020B0604020202020204" pitchFamily="34" charset="0"/>
                <a:cs typeface="Arial" panose="020B0604020202020204" pitchFamily="34" charset="0"/>
              </a:rPr>
              <a:t>It encourages you to reflect on your own practice and use the information provided to develop your practice.</a:t>
            </a:r>
          </a:p>
          <a:p>
            <a:pPr>
              <a:lnSpc>
                <a:spcPct val="120000"/>
              </a:lnSpc>
              <a:spcBef>
                <a:spcPts val="0"/>
              </a:spcBef>
              <a:spcAft>
                <a:spcPts val="600"/>
              </a:spcAft>
            </a:pPr>
            <a:r>
              <a:rPr lang="en-GB" sz="8000" dirty="0">
                <a:latin typeface="Arial" panose="020B0604020202020204" pitchFamily="34" charset="0"/>
                <a:cs typeface="Arial" panose="020B0604020202020204" pitchFamily="34" charset="0"/>
              </a:rPr>
              <a:t>This module is relevant for providers working with learners with SEND who are already offering apprenticeships or considering offering apprenticeships. It will also be of interest to providers preparing learners to progress onto apprenticeship.</a:t>
            </a:r>
          </a:p>
          <a:p>
            <a:pPr>
              <a:lnSpc>
                <a:spcPct val="120000"/>
              </a:lnSpc>
              <a:spcBef>
                <a:spcPts val="0"/>
              </a:spcBef>
              <a:spcAft>
                <a:spcPts val="600"/>
              </a:spcAft>
            </a:pPr>
            <a:r>
              <a:rPr lang="en-GB" sz="8000" dirty="0">
                <a:latin typeface="Arial" panose="020B0604020202020204" pitchFamily="34" charset="0"/>
                <a:cs typeface="Arial" panose="020B0604020202020204" pitchFamily="34" charset="0"/>
              </a:rPr>
              <a:t>The module signposts you to a number of web based resources, so you will benefit from internet access.</a:t>
            </a:r>
          </a:p>
          <a:p>
            <a:pPr>
              <a:lnSpc>
                <a:spcPct val="120000"/>
              </a:lnSpc>
              <a:spcBef>
                <a:spcPts val="0"/>
              </a:spcBef>
              <a:spcAft>
                <a:spcPts val="600"/>
              </a:spcAft>
            </a:pPr>
            <a:r>
              <a:rPr lang="en-GB" sz="8000" dirty="0">
                <a:latin typeface="Arial" panose="020B0604020202020204" pitchFamily="34" charset="0"/>
                <a:cs typeface="Arial" panose="020B0604020202020204" pitchFamily="34" charset="0"/>
              </a:rPr>
              <a:t>You may find it useful to keep a log (electronic or paper-based) of your ideas as you work your way through the module.</a:t>
            </a:r>
          </a:p>
          <a:p>
            <a:pPr>
              <a:lnSpc>
                <a:spcPct val="120000"/>
              </a:lnSpc>
              <a:spcBef>
                <a:spcPts val="0"/>
              </a:spcBef>
              <a:spcAft>
                <a:spcPts val="600"/>
              </a:spcAft>
            </a:pPr>
            <a:r>
              <a:rPr lang="en-GB" sz="8000" dirty="0">
                <a:latin typeface="Arial" panose="020B0604020202020204" pitchFamily="34" charset="0"/>
                <a:cs typeface="Arial" panose="020B0604020202020204" pitchFamily="34" charset="0"/>
              </a:rPr>
              <a:t>Depending on your understanding/experience of apprenticeships, this module will take between 45 and 60 minutes to complete.</a:t>
            </a:r>
          </a:p>
          <a:p>
            <a:pPr>
              <a:lnSpc>
                <a:spcPct val="120000"/>
              </a:lnSpc>
              <a:spcBef>
                <a:spcPts val="0"/>
              </a:spcBef>
              <a:spcAft>
                <a:spcPts val="600"/>
              </a:spcAft>
            </a:pPr>
            <a:r>
              <a:rPr lang="en-GB" sz="8000" dirty="0">
                <a:latin typeface="Arial" panose="020B0604020202020204" pitchFamily="34" charset="0"/>
                <a:cs typeface="Arial" panose="020B0604020202020204" pitchFamily="34" charset="0"/>
              </a:rPr>
              <a:t>You need to view the module in Slide Show mode in order to use all the interactive features.</a:t>
            </a:r>
            <a:endParaRPr lang="en-GB" sz="5100"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pPr marL="0" indent="0">
              <a:buNone/>
            </a:pPr>
            <a:endParaRPr lang="en-GB" dirty="0"/>
          </a:p>
          <a:p>
            <a:endParaRPr lang="en-GB" dirty="0"/>
          </a:p>
        </p:txBody>
      </p:sp>
    </p:spTree>
    <p:extLst>
      <p:ext uri="{BB962C8B-B14F-4D97-AF65-F5344CB8AC3E}">
        <p14:creationId xmlns:p14="http://schemas.microsoft.com/office/powerpoint/2010/main" xmlns="" val="39423603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4804F4-EE01-4ACA-B3CC-380A5AE0DF05}"/>
              </a:ext>
            </a:extLst>
          </p:cNvPr>
          <p:cNvSpPr>
            <a:spLocks noGrp="1"/>
          </p:cNvSpPr>
          <p:nvPr>
            <p:ph type="title"/>
          </p:nvPr>
        </p:nvSpPr>
        <p:spPr/>
        <p:txBody>
          <a:bodyPr>
            <a:normAutofit/>
          </a:bodyPr>
          <a:lstStyle/>
          <a:p>
            <a:r>
              <a:rPr lang="en-GB" b="1" dirty="0">
                <a:latin typeface="Arial" panose="020B0604020202020204" pitchFamily="34" charset="0"/>
                <a:cs typeface="Arial" panose="020B0604020202020204" pitchFamily="34" charset="0"/>
              </a:rPr>
              <a:t>Contents</a:t>
            </a:r>
          </a:p>
        </p:txBody>
      </p:sp>
      <p:sp>
        <p:nvSpPr>
          <p:cNvPr id="3" name="Content Placeholder 2">
            <a:extLst>
              <a:ext uri="{FF2B5EF4-FFF2-40B4-BE49-F238E27FC236}">
                <a16:creationId xmlns:a16="http://schemas.microsoft.com/office/drawing/2014/main" xmlns="" id="{A99E3786-90FF-4DE2-8D37-3E123EB59BD5}"/>
              </a:ext>
            </a:extLst>
          </p:cNvPr>
          <p:cNvSpPr>
            <a:spLocks noGrp="1"/>
          </p:cNvSpPr>
          <p:nvPr>
            <p:ph idx="1"/>
          </p:nvPr>
        </p:nvSpPr>
        <p:spPr>
          <a:xfrm>
            <a:off x="838200" y="1446663"/>
            <a:ext cx="10515600" cy="4050247"/>
          </a:xfrm>
        </p:spPr>
        <p:txBody>
          <a:bodyPr>
            <a:normAutofit/>
          </a:bodyPr>
          <a:lstStyle/>
          <a:p>
            <a:pPr lvl="0">
              <a:lnSpc>
                <a:spcPct val="100000"/>
              </a:lnSpc>
              <a:spcBef>
                <a:spcPts val="0"/>
              </a:spcBef>
              <a:spcAft>
                <a:spcPts val="1200"/>
              </a:spcAft>
            </a:pPr>
            <a:r>
              <a:rPr lang="en-GB" dirty="0">
                <a:latin typeface="Arial" panose="020B0604020202020204" pitchFamily="34" charset="0"/>
                <a:cs typeface="Arial" panose="020B0604020202020204" pitchFamily="34" charset="0"/>
              </a:rPr>
              <a:t>Information about apprenticeships and learners with SEND and, funding available to providers and employers.</a:t>
            </a:r>
          </a:p>
          <a:p>
            <a:pPr lvl="0">
              <a:lnSpc>
                <a:spcPct val="100000"/>
              </a:lnSpc>
              <a:spcBef>
                <a:spcPts val="0"/>
              </a:spcBef>
              <a:spcAft>
                <a:spcPts val="1200"/>
              </a:spcAft>
            </a:pPr>
            <a:r>
              <a:rPr lang="en-GB" dirty="0">
                <a:latin typeface="Arial" panose="020B0604020202020204" pitchFamily="34" charset="0"/>
                <a:cs typeface="Arial" panose="020B0604020202020204" pitchFamily="34" charset="0"/>
              </a:rPr>
              <a:t>Details of recent changes to English and Maths requirements to improve access to apprenticeships for learners with SEND.</a:t>
            </a:r>
          </a:p>
          <a:p>
            <a:pPr lvl="0">
              <a:lnSpc>
                <a:spcPct val="100000"/>
              </a:lnSpc>
              <a:spcBef>
                <a:spcPts val="0"/>
              </a:spcBef>
              <a:spcAft>
                <a:spcPts val="1200"/>
              </a:spcAft>
            </a:pPr>
            <a:r>
              <a:rPr lang="en-GB" dirty="0">
                <a:latin typeface="Arial" panose="020B0604020202020204" pitchFamily="34" charset="0"/>
                <a:cs typeface="Arial" panose="020B0604020202020204" pitchFamily="34" charset="0"/>
              </a:rPr>
              <a:t>Links to case studies that illustrate effective practice for recruitment, employer engagement and in-work support</a:t>
            </a:r>
            <a:r>
              <a:rPr lang="en-GB" dirty="0" smtClean="0">
                <a:latin typeface="Arial" panose="020B0604020202020204" pitchFamily="34" charset="0"/>
                <a:cs typeface="Arial" panose="020B0604020202020204" pitchFamily="34" charset="0"/>
              </a:rPr>
              <a:t>.  </a:t>
            </a:r>
            <a:endParaRPr lang="en-GB" dirty="0">
              <a:solidFill>
                <a:srgbClr val="FF0000"/>
              </a:solidFill>
              <a:latin typeface="Arial" panose="020B0604020202020204" pitchFamily="34" charset="0"/>
              <a:cs typeface="Arial" panose="020B0604020202020204" pitchFamily="34" charset="0"/>
            </a:endParaRPr>
          </a:p>
          <a:p>
            <a:pPr lvl="0">
              <a:lnSpc>
                <a:spcPct val="100000"/>
              </a:lnSpc>
              <a:spcBef>
                <a:spcPts val="0"/>
              </a:spcBef>
              <a:spcAft>
                <a:spcPts val="1200"/>
              </a:spcAft>
            </a:pPr>
            <a:r>
              <a:rPr lang="en-GB" dirty="0">
                <a:latin typeface="Arial" panose="020B0604020202020204" pitchFamily="34" charset="0"/>
                <a:cs typeface="Arial" panose="020B0604020202020204" pitchFamily="34" charset="0"/>
              </a:rPr>
              <a:t>Set tasks for further reading and reflection</a:t>
            </a:r>
            <a:r>
              <a:rPr lang="en-GB" dirty="0" smtClean="0">
                <a:latin typeface="Arial" panose="020B0604020202020204" pitchFamily="34" charset="0"/>
                <a:cs typeface="Arial" panose="020B0604020202020204" pitchFamily="34" charset="0"/>
              </a:rPr>
              <a:t>.</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6859916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1FAB5B4-4B61-4E5A-8283-32F2B8C54833}"/>
              </a:ext>
            </a:extLst>
          </p:cNvPr>
          <p:cNvSpPr>
            <a:spLocks noGrp="1"/>
          </p:cNvSpPr>
          <p:nvPr>
            <p:ph type="title"/>
          </p:nvPr>
        </p:nvSpPr>
        <p:spPr>
          <a:xfrm>
            <a:off x="392566" y="-3022"/>
            <a:ext cx="10515600" cy="1325563"/>
          </a:xfrm>
        </p:spPr>
        <p:txBody>
          <a:bodyPr>
            <a:normAutofit fontScale="90000"/>
          </a:bodyPr>
          <a:lstStyle/>
          <a:p>
            <a:r>
              <a:rPr lang="en-GB" dirty="0"/>
              <a:t/>
            </a:r>
            <a:br>
              <a:rPr lang="en-GB" dirty="0"/>
            </a:br>
            <a:r>
              <a:rPr lang="en-GB" sz="4900" b="1" dirty="0">
                <a:latin typeface="Arial" panose="020B0604020202020204" pitchFamily="34" charset="0"/>
                <a:cs typeface="Arial" panose="020B0604020202020204" pitchFamily="34" charset="0"/>
              </a:rPr>
              <a:t>Apprenticeships: the basics</a:t>
            </a:r>
            <a:r>
              <a:rPr lang="en-GB" sz="4900" dirty="0">
                <a:latin typeface="Arial" panose="020B0604020202020204" pitchFamily="34" charset="0"/>
                <a:cs typeface="Arial" panose="020B0604020202020204" pitchFamily="34" charset="0"/>
              </a:rPr>
              <a:t/>
            </a:r>
            <a:br>
              <a:rPr lang="en-GB" sz="4900" dirty="0">
                <a:latin typeface="Arial" panose="020B0604020202020204" pitchFamily="34" charset="0"/>
                <a:cs typeface="Arial" panose="020B0604020202020204" pitchFamily="34" charset="0"/>
              </a:rPr>
            </a:br>
            <a:endParaRPr lang="en-GB" sz="4900" dirty="0">
              <a:latin typeface="Arial" panose="020B0604020202020204" pitchFamily="34" charset="0"/>
              <a:cs typeface="Arial" panose="020B0604020202020204" pitchFamily="34" charset="0"/>
            </a:endParaRPr>
          </a:p>
        </p:txBody>
      </p:sp>
      <p:sp>
        <p:nvSpPr>
          <p:cNvPr id="6" name="Content Placeholder 5">
            <a:extLst>
              <a:ext uri="{FF2B5EF4-FFF2-40B4-BE49-F238E27FC236}">
                <a16:creationId xmlns:a16="http://schemas.microsoft.com/office/drawing/2014/main" xmlns="" id="{471FE6F9-2BD3-43EA-B10F-95ACA176CA17}"/>
              </a:ext>
            </a:extLst>
          </p:cNvPr>
          <p:cNvSpPr>
            <a:spLocks noGrp="1"/>
          </p:cNvSpPr>
          <p:nvPr>
            <p:ph idx="1"/>
          </p:nvPr>
        </p:nvSpPr>
        <p:spPr>
          <a:xfrm>
            <a:off x="8269490" y="1361555"/>
            <a:ext cx="3569025" cy="4187261"/>
          </a:xfrm>
        </p:spPr>
        <p:txBody>
          <a:bodyPr>
            <a:normAutofit/>
          </a:bodyPr>
          <a:lstStyle/>
          <a:p>
            <a:pPr marL="457200" lvl="1" indent="0">
              <a:buNone/>
            </a:pPr>
            <a:r>
              <a:rPr lang="en-GB" sz="2000" dirty="0">
                <a:latin typeface="Arial" panose="020B0604020202020204" pitchFamily="34" charset="0"/>
                <a:cs typeface="Arial" panose="020B0604020202020204" pitchFamily="34" charset="0"/>
              </a:rPr>
              <a:t>At least 20% of the time is spent on off-the-job training directly relevant to the apprenticeship </a:t>
            </a:r>
            <a:r>
              <a:rPr lang="en-GB" sz="2000" u="sng" dirty="0">
                <a:latin typeface="Arial" panose="020B0604020202020204" pitchFamily="34" charset="0"/>
                <a:cs typeface="Arial" panose="020B0604020202020204" pitchFamily="34" charset="0"/>
                <a:hlinkClick r:id="rId2"/>
              </a:rPr>
              <a:t>framework or standard</a:t>
            </a:r>
            <a:r>
              <a:rPr lang="en-GB" sz="2000" dirty="0">
                <a:latin typeface="Arial" panose="020B0604020202020204" pitchFamily="34" charset="0"/>
                <a:cs typeface="Arial" panose="020B0604020202020204" pitchFamily="34" charset="0"/>
              </a:rPr>
              <a:t>. </a:t>
            </a:r>
          </a:p>
          <a:p>
            <a:pPr marL="457200" lvl="1" indent="0">
              <a:buNone/>
            </a:pPr>
            <a:r>
              <a:rPr lang="en-GB" sz="2000" dirty="0">
                <a:latin typeface="Arial" panose="020B0604020202020204" pitchFamily="34" charset="0"/>
                <a:cs typeface="Arial" panose="020B0604020202020204" pitchFamily="34" charset="0"/>
              </a:rPr>
              <a:t>If required, apprentices also receive teaching in English and Maths</a:t>
            </a:r>
            <a:r>
              <a:rPr lang="en-GB" sz="2800" dirty="0">
                <a:latin typeface="Arial" panose="020B0604020202020204" pitchFamily="34" charset="0"/>
                <a:cs typeface="Arial" panose="020B0604020202020204" pitchFamily="34" charset="0"/>
              </a:rPr>
              <a:t>.  </a:t>
            </a:r>
            <a:endParaRPr lang="en-US" sz="2800" dirty="0">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xmlns="" id="{04A0C72F-FF77-4999-8080-40D9F784AD59}"/>
              </a:ext>
            </a:extLst>
          </p:cNvPr>
          <p:cNvSpPr/>
          <p:nvPr/>
        </p:nvSpPr>
        <p:spPr>
          <a:xfrm>
            <a:off x="770097" y="1507383"/>
            <a:ext cx="2746745" cy="2246769"/>
          </a:xfrm>
          <a:prstGeom prst="rect">
            <a:avLst/>
          </a:prstGeom>
        </p:spPr>
        <p:txBody>
          <a:bodyPr wrap="square">
            <a:spAutoFit/>
          </a:bodyPr>
          <a:lstStyle/>
          <a:p>
            <a:r>
              <a:rPr lang="en-GB" sz="2000" dirty="0">
                <a:latin typeface="Arial" panose="020B0604020202020204" pitchFamily="34" charset="0"/>
                <a:cs typeface="Arial" panose="020B0604020202020204" pitchFamily="34" charset="0"/>
              </a:rPr>
              <a:t>Paid jobs with training</a:t>
            </a:r>
          </a:p>
          <a:p>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Apprenticeships give you an opportunity ‘to earn while you learn’ and gain a qualification.</a:t>
            </a:r>
            <a:endParaRPr lang="en-GB" sz="2000" dirty="0"/>
          </a:p>
        </p:txBody>
      </p:sp>
      <p:sp>
        <p:nvSpPr>
          <p:cNvPr id="7" name="Rectangle 6">
            <a:extLst>
              <a:ext uri="{FF2B5EF4-FFF2-40B4-BE49-F238E27FC236}">
                <a16:creationId xmlns:a16="http://schemas.microsoft.com/office/drawing/2014/main" xmlns="" id="{C0A185CF-E0A0-4D04-96D4-919418035567}"/>
              </a:ext>
            </a:extLst>
          </p:cNvPr>
          <p:cNvSpPr/>
          <p:nvPr/>
        </p:nvSpPr>
        <p:spPr>
          <a:xfrm>
            <a:off x="3889639" y="1507383"/>
            <a:ext cx="3937628" cy="2246769"/>
          </a:xfrm>
          <a:prstGeom prst="rect">
            <a:avLst/>
          </a:prstGeom>
        </p:spPr>
        <p:txBody>
          <a:bodyPr wrap="square">
            <a:spAutoFit/>
          </a:bodyPr>
          <a:lstStyle/>
          <a:p>
            <a:pPr lvl="1"/>
            <a:r>
              <a:rPr lang="en-GB" sz="2000" dirty="0">
                <a:latin typeface="Arial" panose="020B0604020202020204" pitchFamily="34" charset="0"/>
                <a:cs typeface="Arial" panose="020B0604020202020204" pitchFamily="34" charset="0"/>
              </a:rPr>
              <a:t>Apprenticeships last a minimum of 12 months.</a:t>
            </a:r>
          </a:p>
          <a:p>
            <a:pPr lvl="1"/>
            <a:r>
              <a:rPr lang="en-GB" sz="2000" dirty="0">
                <a:latin typeface="Arial" panose="020B0604020202020204" pitchFamily="34" charset="0"/>
                <a:cs typeface="Arial" panose="020B0604020202020204" pitchFamily="34" charset="0"/>
              </a:rPr>
              <a:t>They lead “to full competency and capability in an occupation, demonstrated by achievement of an apprenticeship standard.” </a:t>
            </a:r>
          </a:p>
        </p:txBody>
      </p:sp>
      <p:sp>
        <p:nvSpPr>
          <p:cNvPr id="8" name="Rectangle 7">
            <a:extLst>
              <a:ext uri="{FF2B5EF4-FFF2-40B4-BE49-F238E27FC236}">
                <a16:creationId xmlns:a16="http://schemas.microsoft.com/office/drawing/2014/main" xmlns="" id="{75EF7C0C-673F-439E-85E6-A81F20B61984}"/>
              </a:ext>
            </a:extLst>
          </p:cNvPr>
          <p:cNvSpPr/>
          <p:nvPr/>
        </p:nvSpPr>
        <p:spPr>
          <a:xfrm>
            <a:off x="4366597" y="1361555"/>
            <a:ext cx="3429001" cy="3169379"/>
          </a:xfrm>
          <a:prstGeom prst="rect">
            <a:avLst/>
          </a:prstGeom>
          <a:solidFill>
            <a:srgbClr val="0071F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latin typeface="Arial" panose="020B0604020202020204" pitchFamily="34" charset="0"/>
                <a:cs typeface="Arial" panose="020B0604020202020204" pitchFamily="34" charset="0"/>
              </a:rPr>
              <a:t>2. How long does an apprenticeship last?</a:t>
            </a:r>
          </a:p>
          <a:p>
            <a:endParaRPr lang="en-GB" sz="2400" dirty="0">
              <a:latin typeface="Arial" panose="020B0604020202020204" pitchFamily="34" charset="0"/>
              <a:cs typeface="Arial" panose="020B0604020202020204" pitchFamily="34" charset="0"/>
            </a:endParaRPr>
          </a:p>
          <a:p>
            <a:endParaRPr lang="en-GB" sz="2400" dirty="0">
              <a:latin typeface="Arial" panose="020B0604020202020204" pitchFamily="34" charset="0"/>
              <a:cs typeface="Arial" panose="020B0604020202020204" pitchFamily="34" charset="0"/>
            </a:endParaRPr>
          </a:p>
          <a:p>
            <a:endParaRPr lang="en-GB" sz="2400" dirty="0">
              <a:latin typeface="Arial" panose="020B0604020202020204" pitchFamily="34" charset="0"/>
              <a:cs typeface="Arial" panose="020B0604020202020204" pitchFamily="34" charset="0"/>
            </a:endParaRPr>
          </a:p>
          <a:p>
            <a:pPr algn="ctr"/>
            <a:endParaRPr lang="en-GB" sz="2400" i="1" dirty="0">
              <a:latin typeface="Arial" panose="020B0604020202020204" pitchFamily="34" charset="0"/>
              <a:cs typeface="Arial" panose="020B0604020202020204" pitchFamily="34" charset="0"/>
            </a:endParaRPr>
          </a:p>
          <a:p>
            <a:pPr algn="ctr"/>
            <a:r>
              <a:rPr lang="en-GB" sz="2400" i="1" dirty="0">
                <a:latin typeface="Arial" panose="020B0604020202020204" pitchFamily="34" charset="0"/>
                <a:cs typeface="Arial" panose="020B0604020202020204" pitchFamily="34" charset="0"/>
              </a:rPr>
              <a:t>Click to reveal</a:t>
            </a:r>
          </a:p>
        </p:txBody>
      </p:sp>
      <p:sp>
        <p:nvSpPr>
          <p:cNvPr id="9" name="Rectangle 8">
            <a:extLst>
              <a:ext uri="{FF2B5EF4-FFF2-40B4-BE49-F238E27FC236}">
                <a16:creationId xmlns:a16="http://schemas.microsoft.com/office/drawing/2014/main" xmlns="" id="{12999D74-D00A-406F-879C-D8F23D11143F}"/>
              </a:ext>
            </a:extLst>
          </p:cNvPr>
          <p:cNvSpPr/>
          <p:nvPr/>
        </p:nvSpPr>
        <p:spPr>
          <a:xfrm>
            <a:off x="428971" y="1339101"/>
            <a:ext cx="3429001" cy="3191833"/>
          </a:xfrm>
          <a:prstGeom prst="rect">
            <a:avLst/>
          </a:prstGeom>
          <a:solidFill>
            <a:srgbClr val="0071F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latin typeface="Arial" panose="020B0604020202020204" pitchFamily="34" charset="0"/>
                <a:cs typeface="Arial" panose="020B0604020202020204" pitchFamily="34" charset="0"/>
              </a:rPr>
              <a:t>1. How would you define an apprenticeship in FOUR words?</a:t>
            </a:r>
          </a:p>
          <a:p>
            <a:endParaRPr lang="en-GB" sz="2400" dirty="0">
              <a:latin typeface="Arial" panose="020B0604020202020204" pitchFamily="34" charset="0"/>
              <a:cs typeface="Arial" panose="020B0604020202020204" pitchFamily="34" charset="0"/>
            </a:endParaRPr>
          </a:p>
          <a:p>
            <a:endParaRPr lang="en-GB" sz="2400" dirty="0">
              <a:latin typeface="Arial" panose="020B0604020202020204" pitchFamily="34" charset="0"/>
              <a:cs typeface="Arial" panose="020B0604020202020204" pitchFamily="34" charset="0"/>
            </a:endParaRPr>
          </a:p>
          <a:p>
            <a:endParaRPr lang="en-GB" sz="2400" dirty="0">
              <a:latin typeface="Arial" panose="020B0604020202020204" pitchFamily="34" charset="0"/>
              <a:cs typeface="Arial" panose="020B0604020202020204" pitchFamily="34" charset="0"/>
            </a:endParaRPr>
          </a:p>
          <a:p>
            <a:pPr algn="ctr"/>
            <a:r>
              <a:rPr lang="en-GB" sz="2400" i="1" dirty="0">
                <a:latin typeface="Arial" panose="020B0604020202020204" pitchFamily="34" charset="0"/>
                <a:cs typeface="Arial" panose="020B0604020202020204" pitchFamily="34" charset="0"/>
              </a:rPr>
              <a:t>Click to reveal</a:t>
            </a:r>
          </a:p>
        </p:txBody>
      </p:sp>
      <p:sp>
        <p:nvSpPr>
          <p:cNvPr id="10" name="Rectangle 9">
            <a:extLst>
              <a:ext uri="{FF2B5EF4-FFF2-40B4-BE49-F238E27FC236}">
                <a16:creationId xmlns:a16="http://schemas.microsoft.com/office/drawing/2014/main" xmlns="" id="{8BC4CF45-52AE-4F2B-BC5F-E7ED86406986}"/>
              </a:ext>
            </a:extLst>
          </p:cNvPr>
          <p:cNvSpPr/>
          <p:nvPr/>
        </p:nvSpPr>
        <p:spPr>
          <a:xfrm>
            <a:off x="8386329" y="1376850"/>
            <a:ext cx="3429001" cy="3182421"/>
          </a:xfrm>
          <a:prstGeom prst="rect">
            <a:avLst/>
          </a:prstGeom>
          <a:solidFill>
            <a:srgbClr val="0071F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latin typeface="Arial" panose="020B0604020202020204" pitchFamily="34" charset="0"/>
                <a:cs typeface="Arial" panose="020B0604020202020204" pitchFamily="34" charset="0"/>
              </a:rPr>
              <a:t>3. How much time is spent ‘off-the-job’?</a:t>
            </a:r>
          </a:p>
          <a:p>
            <a:endParaRPr lang="en-GB" sz="2400" dirty="0">
              <a:latin typeface="Arial" panose="020B0604020202020204" pitchFamily="34" charset="0"/>
              <a:cs typeface="Arial" panose="020B0604020202020204" pitchFamily="34" charset="0"/>
            </a:endParaRPr>
          </a:p>
          <a:p>
            <a:endParaRPr lang="en-GB" sz="2400" dirty="0">
              <a:latin typeface="Arial" panose="020B0604020202020204" pitchFamily="34" charset="0"/>
              <a:cs typeface="Arial" panose="020B0604020202020204" pitchFamily="34" charset="0"/>
            </a:endParaRPr>
          </a:p>
          <a:p>
            <a:endParaRPr lang="en-GB" sz="2400" dirty="0">
              <a:latin typeface="Arial" panose="020B0604020202020204" pitchFamily="34" charset="0"/>
              <a:cs typeface="Arial" panose="020B0604020202020204" pitchFamily="34" charset="0"/>
            </a:endParaRPr>
          </a:p>
          <a:p>
            <a:endParaRPr lang="en-GB" sz="2400" dirty="0">
              <a:latin typeface="Arial" panose="020B0604020202020204" pitchFamily="34" charset="0"/>
              <a:cs typeface="Arial" panose="020B0604020202020204" pitchFamily="34" charset="0"/>
            </a:endParaRPr>
          </a:p>
          <a:p>
            <a:pPr algn="ctr"/>
            <a:endParaRPr lang="en-GB" sz="2400" i="1" dirty="0">
              <a:latin typeface="Arial" panose="020B0604020202020204" pitchFamily="34" charset="0"/>
              <a:cs typeface="Arial" panose="020B0604020202020204" pitchFamily="34" charset="0"/>
            </a:endParaRPr>
          </a:p>
          <a:p>
            <a:pPr algn="ctr"/>
            <a:r>
              <a:rPr lang="en-GB" sz="2400" i="1" dirty="0">
                <a:latin typeface="Arial" panose="020B0604020202020204" pitchFamily="34" charset="0"/>
                <a:cs typeface="Arial" panose="020B0604020202020204" pitchFamily="34" charset="0"/>
              </a:rPr>
              <a:t>Click to reveal</a:t>
            </a:r>
          </a:p>
        </p:txBody>
      </p:sp>
      <p:sp>
        <p:nvSpPr>
          <p:cNvPr id="3" name="TextBox 2">
            <a:extLst>
              <a:ext uri="{FF2B5EF4-FFF2-40B4-BE49-F238E27FC236}">
                <a16:creationId xmlns:a16="http://schemas.microsoft.com/office/drawing/2014/main" xmlns="" id="{EC8ADA7C-6804-42B4-A826-3F238F35CF74}"/>
              </a:ext>
            </a:extLst>
          </p:cNvPr>
          <p:cNvSpPr txBox="1"/>
          <p:nvPr/>
        </p:nvSpPr>
        <p:spPr>
          <a:xfrm>
            <a:off x="318752" y="5395233"/>
            <a:ext cx="4541484" cy="707886"/>
          </a:xfrm>
          <a:prstGeom prst="rect">
            <a:avLst/>
          </a:prstGeom>
          <a:noFill/>
        </p:spPr>
        <p:txBody>
          <a:bodyPr wrap="square" rtlCol="0">
            <a:spAutoFit/>
          </a:bodyPr>
          <a:lstStyle/>
          <a:p>
            <a:pPr lvl="1"/>
            <a:r>
              <a:rPr lang="en-GB" sz="2000" dirty="0">
                <a:latin typeface="Arial" panose="020B0604020202020204" pitchFamily="34" charset="0"/>
                <a:cs typeface="Arial" panose="020B0604020202020204" pitchFamily="34" charset="0"/>
              </a:rPr>
              <a:t>Target: three million apprenticeships created by 2020.</a:t>
            </a:r>
          </a:p>
        </p:txBody>
      </p:sp>
      <p:sp>
        <p:nvSpPr>
          <p:cNvPr id="11" name="Rectangle 10">
            <a:extLst>
              <a:ext uri="{FF2B5EF4-FFF2-40B4-BE49-F238E27FC236}">
                <a16:creationId xmlns:a16="http://schemas.microsoft.com/office/drawing/2014/main" xmlns="" id="{253845D3-B9AF-418B-8BF0-D7FB5F79F8D5}"/>
              </a:ext>
            </a:extLst>
          </p:cNvPr>
          <p:cNvSpPr/>
          <p:nvPr/>
        </p:nvSpPr>
        <p:spPr>
          <a:xfrm>
            <a:off x="428971" y="4752174"/>
            <a:ext cx="5107125" cy="1884939"/>
          </a:xfrm>
          <a:prstGeom prst="rect">
            <a:avLst/>
          </a:prstGeom>
          <a:solidFill>
            <a:srgbClr val="0071F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dirty="0">
                <a:latin typeface="Arial" panose="020B0604020202020204" pitchFamily="34" charset="0"/>
                <a:cs typeface="Arial" panose="020B0604020202020204" pitchFamily="34" charset="0"/>
              </a:rPr>
              <a:t>4. How many apprenticeships does the government want to create by 2020?</a:t>
            </a:r>
          </a:p>
          <a:p>
            <a:endParaRPr lang="en-GB" sz="2400" dirty="0">
              <a:latin typeface="Arial" panose="020B0604020202020204" pitchFamily="34" charset="0"/>
              <a:cs typeface="Arial" panose="020B0604020202020204" pitchFamily="34" charset="0"/>
            </a:endParaRPr>
          </a:p>
          <a:p>
            <a:pPr algn="ctr"/>
            <a:r>
              <a:rPr lang="en-GB" sz="2400" i="1" dirty="0">
                <a:latin typeface="Arial" panose="020B0604020202020204" pitchFamily="34" charset="0"/>
                <a:cs typeface="Arial" panose="020B0604020202020204" pitchFamily="34" charset="0"/>
              </a:rPr>
              <a:t>Click to reveal</a:t>
            </a:r>
          </a:p>
        </p:txBody>
      </p:sp>
      <p:sp>
        <p:nvSpPr>
          <p:cNvPr id="12" name="Explosion: 8 Points 11">
            <a:extLst>
              <a:ext uri="{FF2B5EF4-FFF2-40B4-BE49-F238E27FC236}">
                <a16:creationId xmlns:a16="http://schemas.microsoft.com/office/drawing/2014/main" xmlns="" id="{0A1296A3-1641-4059-9F62-01F0DB642EA1}"/>
              </a:ext>
            </a:extLst>
          </p:cNvPr>
          <p:cNvSpPr/>
          <p:nvPr/>
        </p:nvSpPr>
        <p:spPr>
          <a:xfrm>
            <a:off x="6160300" y="3324244"/>
            <a:ext cx="5286375" cy="3190162"/>
          </a:xfrm>
          <a:prstGeom prst="irregularSeal1">
            <a:avLst/>
          </a:prstGeom>
          <a:solidFill>
            <a:srgbClr val="00A06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bg1"/>
                </a:solidFill>
                <a:latin typeface="Arial" panose="020B0604020202020204" pitchFamily="34" charset="0"/>
                <a:cs typeface="Arial" panose="020B0604020202020204" pitchFamily="34" charset="0"/>
              </a:rPr>
              <a:t>Click here for a general guide to </a:t>
            </a:r>
          </a:p>
          <a:p>
            <a:pPr algn="ctr"/>
            <a:r>
              <a:rPr lang="en-GB" dirty="0">
                <a:latin typeface="Arial" panose="020B0604020202020204" pitchFamily="34" charset="0"/>
                <a:cs typeface="Arial" panose="020B0604020202020204" pitchFamily="34" charset="0"/>
                <a:hlinkClick r:id="rId3"/>
              </a:rPr>
              <a:t>good practice in apprenticeships</a:t>
            </a:r>
            <a:endParaRPr lang="en-GB"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971542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anim calcmode="lin" valueType="num">
                                      <p:cBhvr>
                                        <p:cTn id="23" dur="1000" fill="hold"/>
                                        <p:tgtEl>
                                          <p:spTgt spid="12"/>
                                        </p:tgtEl>
                                        <p:attrNameLst>
                                          <p:attrName>ppt_w</p:attrName>
                                        </p:attrNameLst>
                                      </p:cBhvr>
                                      <p:tavLst>
                                        <p:tav tm="0">
                                          <p:val>
                                            <p:fltVal val="0"/>
                                          </p:val>
                                        </p:tav>
                                        <p:tav tm="100000">
                                          <p:val>
                                            <p:strVal val="#ppt_w"/>
                                          </p:val>
                                        </p:tav>
                                      </p:tavLst>
                                    </p:anim>
                                    <p:anim calcmode="lin" valueType="num">
                                      <p:cBhvr>
                                        <p:cTn id="24" dur="1000" fill="hold"/>
                                        <p:tgtEl>
                                          <p:spTgt spid="12"/>
                                        </p:tgtEl>
                                        <p:attrNameLst>
                                          <p:attrName>ppt_h</p:attrName>
                                        </p:attrNameLst>
                                      </p:cBhvr>
                                      <p:tavLst>
                                        <p:tav tm="0">
                                          <p:val>
                                            <p:fltVal val="0"/>
                                          </p:val>
                                        </p:tav>
                                        <p:tav tm="100000">
                                          <p:val>
                                            <p:strVal val="#ppt_h"/>
                                          </p:val>
                                        </p:tav>
                                      </p:tavLst>
                                    </p:anim>
                                    <p:anim calcmode="lin" valueType="num">
                                      <p:cBhvr>
                                        <p:cTn id="25" dur="1000" fill="hold"/>
                                        <p:tgtEl>
                                          <p:spTgt spid="12"/>
                                        </p:tgtEl>
                                        <p:attrNameLst>
                                          <p:attrName>style.rotation</p:attrName>
                                        </p:attrNameLst>
                                      </p:cBhvr>
                                      <p:tavLst>
                                        <p:tav tm="0">
                                          <p:val>
                                            <p:fltVal val="90"/>
                                          </p:val>
                                        </p:tav>
                                        <p:tav tm="100000">
                                          <p:val>
                                            <p:fltVal val="0"/>
                                          </p:val>
                                        </p:tav>
                                      </p:tavLst>
                                    </p:anim>
                                    <p:animEffect transition="in" filter="fade">
                                      <p:cBhvr>
                                        <p:cTn id="26"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54783E1-F3C4-4A66-BE26-FDDB99F22DF9}"/>
              </a:ext>
            </a:extLst>
          </p:cNvPr>
          <p:cNvSpPr>
            <a:spLocks noGrp="1"/>
          </p:cNvSpPr>
          <p:nvPr>
            <p:ph type="title"/>
          </p:nvPr>
        </p:nvSpPr>
        <p:spPr>
          <a:xfrm>
            <a:off x="793401" y="54592"/>
            <a:ext cx="10515600" cy="1325563"/>
          </a:xfrm>
        </p:spPr>
        <p:txBody>
          <a:bodyPr>
            <a:normAutofit/>
          </a:bodyPr>
          <a:lstStyle/>
          <a:p>
            <a:r>
              <a:rPr lang="en-GB" sz="3600" b="1" dirty="0">
                <a:latin typeface="Arial" panose="020B0604020202020204" pitchFamily="34" charset="0"/>
                <a:cs typeface="Arial" panose="020B0604020202020204" pitchFamily="34" charset="0"/>
              </a:rPr>
              <a:t>Apprenticeships, disability employment and learners with SEND</a:t>
            </a:r>
          </a:p>
        </p:txBody>
      </p:sp>
      <p:sp>
        <p:nvSpPr>
          <p:cNvPr id="3" name="Content Placeholder 2">
            <a:extLst>
              <a:ext uri="{FF2B5EF4-FFF2-40B4-BE49-F238E27FC236}">
                <a16:creationId xmlns:a16="http://schemas.microsoft.com/office/drawing/2014/main" xmlns="" id="{E67D60EA-B99D-4143-A37A-D3889C864760}"/>
              </a:ext>
            </a:extLst>
          </p:cNvPr>
          <p:cNvSpPr>
            <a:spLocks noGrp="1"/>
          </p:cNvSpPr>
          <p:nvPr>
            <p:ph idx="1"/>
          </p:nvPr>
        </p:nvSpPr>
        <p:spPr>
          <a:xfrm>
            <a:off x="838200" y="1375540"/>
            <a:ext cx="10515600" cy="5134440"/>
          </a:xfrm>
        </p:spPr>
        <p:txBody>
          <a:bodyPr>
            <a:normAutofit fontScale="25000" lnSpcReduction="20000"/>
          </a:bodyPr>
          <a:lstStyle/>
          <a:p>
            <a:pPr>
              <a:lnSpc>
                <a:spcPct val="120000"/>
              </a:lnSpc>
              <a:spcBef>
                <a:spcPts val="600"/>
              </a:spcBef>
              <a:spcAft>
                <a:spcPts val="600"/>
              </a:spcAft>
            </a:pPr>
            <a:r>
              <a:rPr lang="en-GB" sz="8000" dirty="0">
                <a:latin typeface="Arial" panose="020B0604020202020204" pitchFamily="34" charset="0"/>
                <a:cs typeface="Arial" panose="020B0604020202020204" pitchFamily="34" charset="0"/>
              </a:rPr>
              <a:t>Learners with learning difficulties and disabilities are underrepresented on apprenticeship programmes.  </a:t>
            </a:r>
            <a:r>
              <a:rPr lang="en-GB" sz="8000" dirty="0">
                <a:latin typeface="Arial" panose="020B0604020202020204" pitchFamily="34" charset="0"/>
                <a:cs typeface="Arial" panose="020B0604020202020204" pitchFamily="34" charset="0"/>
                <a:hlinkClick r:id="rId2"/>
              </a:rPr>
              <a:t>In </a:t>
            </a:r>
            <a:r>
              <a:rPr lang="en-GB" sz="8000" dirty="0" smtClean="0">
                <a:latin typeface="Arial" panose="020B0604020202020204" pitchFamily="34" charset="0"/>
                <a:cs typeface="Arial" panose="020B0604020202020204" pitchFamily="34" charset="0"/>
                <a:hlinkClick r:id="rId2"/>
              </a:rPr>
              <a:t>2016/17</a:t>
            </a:r>
            <a:r>
              <a:rPr lang="en-GB" sz="8000" dirty="0" smtClean="0">
                <a:latin typeface="Arial" panose="020B0604020202020204" pitchFamily="34" charset="0"/>
                <a:cs typeface="Arial" panose="020B0604020202020204" pitchFamily="34" charset="0"/>
              </a:rPr>
              <a:t> the </a:t>
            </a:r>
            <a:r>
              <a:rPr lang="en-GB" sz="8000" dirty="0">
                <a:latin typeface="Arial" panose="020B0604020202020204" pitchFamily="34" charset="0"/>
                <a:cs typeface="Arial" panose="020B0604020202020204" pitchFamily="34" charset="0"/>
              </a:rPr>
              <a:t>proportion of those starting an apprenticeship was 10.3%, 170 fewer starts than in the previous year. </a:t>
            </a:r>
          </a:p>
          <a:p>
            <a:pPr>
              <a:lnSpc>
                <a:spcPct val="120000"/>
              </a:lnSpc>
              <a:spcBef>
                <a:spcPts val="600"/>
              </a:spcBef>
              <a:spcAft>
                <a:spcPts val="600"/>
              </a:spcAft>
            </a:pPr>
            <a:r>
              <a:rPr lang="en-GB" sz="8000" dirty="0" smtClean="0">
                <a:latin typeface="Arial" panose="020B0604020202020204" pitchFamily="34" charset="0"/>
                <a:cs typeface="Arial" panose="020B0604020202020204" pitchFamily="34" charset="0"/>
              </a:rPr>
              <a:t>The </a:t>
            </a:r>
            <a:r>
              <a:rPr lang="en-GB" sz="8000" dirty="0">
                <a:latin typeface="Arial" panose="020B0604020202020204" pitchFamily="34" charset="0"/>
                <a:cs typeface="Arial" panose="020B0604020202020204" pitchFamily="34" charset="0"/>
              </a:rPr>
              <a:t>Government is committed to increasing the proportion of apprentices with learning difficulties and disabilities by </a:t>
            </a:r>
            <a:r>
              <a:rPr lang="en-GB" sz="8000" dirty="0">
                <a:latin typeface="Arial" panose="020B0604020202020204" pitchFamily="34" charset="0"/>
                <a:cs typeface="Arial" panose="020B0604020202020204" pitchFamily="34" charset="0"/>
                <a:hlinkClick r:id="rId3"/>
              </a:rPr>
              <a:t>20 per cent, to reach 11.9 per cent by </a:t>
            </a:r>
            <a:r>
              <a:rPr lang="en-GB" sz="8000" dirty="0" smtClean="0">
                <a:latin typeface="Arial" panose="020B0604020202020204" pitchFamily="34" charset="0"/>
                <a:cs typeface="Arial" panose="020B0604020202020204" pitchFamily="34" charset="0"/>
                <a:hlinkClick r:id="rId3"/>
              </a:rPr>
              <a:t>2020</a:t>
            </a:r>
            <a:r>
              <a:rPr lang="en-GB" sz="8000" dirty="0" smtClean="0">
                <a:latin typeface="Arial" panose="020B0604020202020204" pitchFamily="34" charset="0"/>
                <a:cs typeface="Arial" panose="020B0604020202020204" pitchFamily="34" charset="0"/>
              </a:rPr>
              <a:t>.</a:t>
            </a:r>
            <a:endParaRPr lang="en-GB" sz="8000" dirty="0">
              <a:latin typeface="Arial" panose="020B0604020202020204" pitchFamily="34" charset="0"/>
              <a:cs typeface="Arial" panose="020B0604020202020204" pitchFamily="34" charset="0"/>
            </a:endParaRPr>
          </a:p>
          <a:p>
            <a:pPr>
              <a:lnSpc>
                <a:spcPct val="120000"/>
              </a:lnSpc>
              <a:spcBef>
                <a:spcPts val="600"/>
              </a:spcBef>
              <a:spcAft>
                <a:spcPts val="600"/>
              </a:spcAft>
            </a:pPr>
            <a:r>
              <a:rPr lang="en-GB" sz="8000" dirty="0" smtClean="0">
                <a:latin typeface="Arial" panose="020B0604020202020204" pitchFamily="34" charset="0"/>
                <a:cs typeface="Arial" panose="020B0604020202020204" pitchFamily="34" charset="0"/>
              </a:rPr>
              <a:t>Learning </a:t>
            </a:r>
            <a:r>
              <a:rPr lang="en-GB" sz="8000" dirty="0">
                <a:latin typeface="Arial" panose="020B0604020202020204" pitchFamily="34" charset="0"/>
                <a:cs typeface="Arial" panose="020B0604020202020204" pitchFamily="34" charset="0"/>
              </a:rPr>
              <a:t>disability employment rate of 6.8% is the lowest of all disability groups.  Only 16% of adults with autism are in employment.</a:t>
            </a:r>
          </a:p>
          <a:p>
            <a:pPr lvl="0" fontAlgn="base">
              <a:lnSpc>
                <a:spcPct val="120000"/>
              </a:lnSpc>
              <a:spcBef>
                <a:spcPts val="600"/>
              </a:spcBef>
              <a:spcAft>
                <a:spcPts val="600"/>
              </a:spcAft>
            </a:pPr>
            <a:r>
              <a:rPr lang="en-GB" sz="8000" dirty="0" smtClean="0">
                <a:latin typeface="Arial" panose="020B0604020202020204" pitchFamily="34" charset="0"/>
                <a:cs typeface="Arial" panose="020B0604020202020204" pitchFamily="34" charset="0"/>
              </a:rPr>
              <a:t>There </a:t>
            </a:r>
            <a:r>
              <a:rPr lang="en-GB" sz="8000" dirty="0">
                <a:latin typeface="Arial" panose="020B0604020202020204" pitchFamily="34" charset="0"/>
                <a:cs typeface="Arial" panose="020B0604020202020204" pitchFamily="34" charset="0"/>
              </a:rPr>
              <a:t>is disability employment gap of 32.2%. In 2017 the government declared its aim </a:t>
            </a:r>
            <a:r>
              <a:rPr lang="en-GB" sz="8000" dirty="0">
                <a:latin typeface="Arial" panose="020B0604020202020204" pitchFamily="34" charset="0"/>
                <a:cs typeface="Arial" panose="020B0604020202020204" pitchFamily="34" charset="0"/>
                <a:hlinkClick r:id="rId4"/>
              </a:rPr>
              <a:t>for one million more disabled people to be in work by 2027</a:t>
            </a:r>
            <a:r>
              <a:rPr lang="en-GB" sz="8000" dirty="0">
                <a:latin typeface="Arial" panose="020B0604020202020204" pitchFamily="34" charset="0"/>
                <a:cs typeface="Arial" panose="020B0604020202020204" pitchFamily="34" charset="0"/>
              </a:rPr>
              <a:t>. </a:t>
            </a:r>
          </a:p>
          <a:p>
            <a:pPr>
              <a:lnSpc>
                <a:spcPct val="120000"/>
              </a:lnSpc>
              <a:spcAft>
                <a:spcPts val="600"/>
              </a:spcAft>
            </a:pPr>
            <a:r>
              <a:rPr lang="en-GB" sz="8000" dirty="0" smtClean="0">
                <a:latin typeface="Arial" panose="020B0604020202020204" pitchFamily="34" charset="0"/>
                <a:cs typeface="Arial" panose="020B0604020202020204" pitchFamily="34" charset="0"/>
              </a:rPr>
              <a:t>Barriers </a:t>
            </a:r>
            <a:r>
              <a:rPr lang="en-GB" sz="8000" dirty="0">
                <a:latin typeface="Arial" panose="020B0604020202020204" pitchFamily="34" charset="0"/>
                <a:cs typeface="Arial" panose="020B0604020202020204" pitchFamily="34" charset="0"/>
              </a:rPr>
              <a:t>that prevent learners with disabilities accessing apprenticeships identified by a </a:t>
            </a:r>
            <a:r>
              <a:rPr lang="en-GB" sz="8000" dirty="0" smtClean="0">
                <a:latin typeface="Arial" panose="020B0604020202020204" pitchFamily="34" charset="0"/>
                <a:cs typeface="Arial" panose="020B0604020202020204" pitchFamily="34" charset="0"/>
                <a:hlinkClick r:id="rId5"/>
              </a:rPr>
              <a:t>2015 study carried out by the Welsh Government</a:t>
            </a:r>
            <a:r>
              <a:rPr lang="en-GB" sz="8000" dirty="0" smtClean="0">
                <a:latin typeface="Arial" panose="020B0604020202020204" pitchFamily="34" charset="0"/>
                <a:cs typeface="Arial" panose="020B0604020202020204" pitchFamily="34" charset="0"/>
              </a:rPr>
              <a:t> </a:t>
            </a:r>
            <a:r>
              <a:rPr lang="en-GB" sz="8000" dirty="0">
                <a:latin typeface="Arial" panose="020B0604020202020204" pitchFamily="34" charset="0"/>
                <a:cs typeface="Arial" panose="020B0604020202020204" pitchFamily="34" charset="0"/>
              </a:rPr>
              <a:t>included:</a:t>
            </a:r>
          </a:p>
          <a:p>
            <a:pPr lvl="1">
              <a:lnSpc>
                <a:spcPct val="120000"/>
              </a:lnSpc>
              <a:spcAft>
                <a:spcPts val="600"/>
              </a:spcAft>
              <a:buFont typeface="Courier New" panose="02070309020205020404" pitchFamily="49" charset="0"/>
              <a:buChar char="o"/>
            </a:pPr>
            <a:r>
              <a:rPr lang="en-GB" sz="8000" dirty="0">
                <a:latin typeface="Arial" panose="020B0604020202020204" pitchFamily="34" charset="0"/>
                <a:cs typeface="Arial" panose="020B0604020202020204" pitchFamily="34" charset="0"/>
              </a:rPr>
              <a:t>a lack of awareness of apprenticeships by parents, employers and learners</a:t>
            </a:r>
          </a:p>
          <a:p>
            <a:pPr lvl="1">
              <a:lnSpc>
                <a:spcPct val="120000"/>
              </a:lnSpc>
              <a:spcAft>
                <a:spcPts val="600"/>
              </a:spcAft>
              <a:buFont typeface="Courier New" panose="02070309020205020404" pitchFamily="49" charset="0"/>
              <a:buChar char="o"/>
            </a:pPr>
            <a:r>
              <a:rPr lang="en-GB" sz="8000" dirty="0">
                <a:latin typeface="Arial" panose="020B0604020202020204" pitchFamily="34" charset="0"/>
                <a:cs typeface="Arial" panose="020B0604020202020204" pitchFamily="34" charset="0"/>
              </a:rPr>
              <a:t>few apprenticeship role models from disabled groups.</a:t>
            </a:r>
          </a:p>
          <a:p>
            <a:pPr lvl="0" fontAlgn="base">
              <a:buFont typeface="Courier New" panose="02070309020205020404" pitchFamily="49" charset="0"/>
              <a:buChar char="o"/>
            </a:pPr>
            <a:endParaRPr lang="en-GB" sz="3800" dirty="0">
              <a:latin typeface="Arial" panose="020B0604020202020204" pitchFamily="34" charset="0"/>
              <a:cs typeface="Arial" panose="020B0604020202020204" pitchFamily="34" charset="0"/>
            </a:endParaRPr>
          </a:p>
          <a:p>
            <a:pPr lvl="0" fontAlgn="base"/>
            <a:endParaRPr lang="en-GB" sz="3800" dirty="0">
              <a:latin typeface="Arial" panose="020B0604020202020204" pitchFamily="34" charset="0"/>
              <a:cs typeface="Arial" panose="020B0604020202020204" pitchFamily="34" charset="0"/>
            </a:endParaRPr>
          </a:p>
          <a:p>
            <a:pPr lvl="0" fontAlgn="base"/>
            <a:endParaRPr lang="en-GB" sz="3800" dirty="0">
              <a:latin typeface="Arial" panose="020B0604020202020204" pitchFamily="34" charset="0"/>
              <a:cs typeface="Arial" panose="020B0604020202020204" pitchFamily="34" charset="0"/>
            </a:endParaRPr>
          </a:p>
          <a:p>
            <a:pPr lvl="0" fontAlgn="base"/>
            <a:endParaRPr lang="en-GB" sz="3800" dirty="0">
              <a:latin typeface="Arial" panose="020B0604020202020204" pitchFamily="34" charset="0"/>
              <a:cs typeface="Arial" panose="020B0604020202020204" pitchFamily="34" charset="0"/>
            </a:endParaRPr>
          </a:p>
          <a:p>
            <a:pPr marL="0" lvl="0" indent="0" fontAlgn="base">
              <a:buNone/>
            </a:pPr>
            <a:endParaRPr lang="en-GB" sz="3800" dirty="0">
              <a:latin typeface="Arial" panose="020B0604020202020204" pitchFamily="34" charset="0"/>
              <a:cs typeface="Arial" panose="020B0604020202020204" pitchFamily="34" charset="0"/>
            </a:endParaRPr>
          </a:p>
          <a:p>
            <a:endParaRPr lang="en-GB" sz="3800" dirty="0">
              <a:latin typeface="Arial" panose="020B0604020202020204" pitchFamily="34" charset="0"/>
              <a:cs typeface="Arial" panose="020B0604020202020204" pitchFamily="34" charset="0"/>
            </a:endParaRPr>
          </a:p>
          <a:p>
            <a:endParaRPr lang="en-GB" sz="3800" dirty="0">
              <a:latin typeface="Arial" panose="020B0604020202020204" pitchFamily="34" charset="0"/>
              <a:cs typeface="Arial" panose="020B0604020202020204" pitchFamily="34" charset="0"/>
            </a:endParaRPr>
          </a:p>
          <a:p>
            <a:endParaRPr lang="en-GB" dirty="0"/>
          </a:p>
          <a:p>
            <a:endParaRPr lang="en-GB" dirty="0"/>
          </a:p>
          <a:p>
            <a:endParaRPr lang="en-GB" dirty="0"/>
          </a:p>
          <a:p>
            <a:endParaRPr lang="en-GB" dirty="0"/>
          </a:p>
        </p:txBody>
      </p:sp>
      <p:sp>
        <p:nvSpPr>
          <p:cNvPr id="4" name="Explosion: 8 Points 3">
            <a:extLst>
              <a:ext uri="{FF2B5EF4-FFF2-40B4-BE49-F238E27FC236}">
                <a16:creationId xmlns:a16="http://schemas.microsoft.com/office/drawing/2014/main" xmlns="" id="{AEE0B887-B3AE-44CC-B0CD-A6EEB2111115}"/>
              </a:ext>
            </a:extLst>
          </p:cNvPr>
          <p:cNvSpPr/>
          <p:nvPr/>
        </p:nvSpPr>
        <p:spPr>
          <a:xfrm>
            <a:off x="6589897" y="1448393"/>
            <a:ext cx="5286375" cy="3190162"/>
          </a:xfrm>
          <a:prstGeom prst="irregularSeal1">
            <a:avLst/>
          </a:prstGeom>
          <a:solidFill>
            <a:srgbClr val="00A06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latin typeface="Arial" pitchFamily="34" charset="0"/>
                <a:cs typeface="Arial" pitchFamily="34" charset="0"/>
              </a:rPr>
              <a:t>Click on any of the links in this and subsequent screens for further reading.</a:t>
            </a:r>
            <a:endParaRPr lang="en-GB"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xmlns="" val="973472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A269719-C0CD-406D-847C-BC87CE9704FB}"/>
              </a:ext>
            </a:extLst>
          </p:cNvPr>
          <p:cNvSpPr>
            <a:spLocks noGrp="1"/>
          </p:cNvSpPr>
          <p:nvPr>
            <p:ph type="title"/>
          </p:nvPr>
        </p:nvSpPr>
        <p:spPr>
          <a:xfrm>
            <a:off x="387260" y="13648"/>
            <a:ext cx="10515600" cy="1077118"/>
          </a:xfrm>
        </p:spPr>
        <p:txBody>
          <a:bodyPr/>
          <a:lstStyle/>
          <a:p>
            <a:r>
              <a:rPr lang="en-GB" b="1" dirty="0">
                <a:latin typeface="Arial" panose="020B0604020202020204" pitchFamily="34" charset="0"/>
                <a:cs typeface="Arial" panose="020B0604020202020204" pitchFamily="34" charset="0"/>
              </a:rPr>
              <a:t>Reflective exercise</a:t>
            </a:r>
          </a:p>
        </p:txBody>
      </p:sp>
      <p:sp>
        <p:nvSpPr>
          <p:cNvPr id="3" name="Content Placeholder 2">
            <a:extLst>
              <a:ext uri="{FF2B5EF4-FFF2-40B4-BE49-F238E27FC236}">
                <a16:creationId xmlns:a16="http://schemas.microsoft.com/office/drawing/2014/main" xmlns="" id="{EA384D7B-4A44-4252-AAE9-66C6484CB84C}"/>
              </a:ext>
            </a:extLst>
          </p:cNvPr>
          <p:cNvSpPr>
            <a:spLocks noGrp="1"/>
          </p:cNvSpPr>
          <p:nvPr>
            <p:ph idx="1"/>
          </p:nvPr>
        </p:nvSpPr>
        <p:spPr>
          <a:xfrm>
            <a:off x="398063" y="912790"/>
            <a:ext cx="10515600" cy="888714"/>
          </a:xfrm>
        </p:spPr>
        <p:txBody>
          <a:bodyPr/>
          <a:lstStyle/>
          <a:p>
            <a:pPr marL="0" indent="0">
              <a:buNone/>
            </a:pPr>
            <a:r>
              <a:rPr lang="en-GB" sz="2400" dirty="0">
                <a:latin typeface="Arial" panose="020B0604020202020204" pitchFamily="34" charset="0"/>
                <a:cs typeface="Arial" panose="020B0604020202020204" pitchFamily="34" charset="0"/>
              </a:rPr>
              <a:t>Given the fact that the Government aims to create three million apprenticeships in England by 2020, consider the following questions:</a:t>
            </a:r>
            <a:endParaRPr lang="en-GB" sz="2400" i="1" dirty="0">
              <a:latin typeface="Arial" panose="020B0604020202020204" pitchFamily="34" charset="0"/>
              <a:cs typeface="Arial" panose="020B0604020202020204" pitchFamily="34" charset="0"/>
            </a:endParaRPr>
          </a:p>
          <a:p>
            <a:pPr marL="0" indent="0">
              <a:buNone/>
            </a:pPr>
            <a:endParaRPr lang="en-GB" i="1" dirty="0"/>
          </a:p>
          <a:p>
            <a:pPr marL="0" indent="0">
              <a:buNone/>
            </a:pPr>
            <a:endParaRPr lang="en-GB" i="1" dirty="0"/>
          </a:p>
          <a:p>
            <a:pPr marL="0" indent="0">
              <a:buNone/>
            </a:pPr>
            <a:endParaRPr lang="en-GB" i="1" dirty="0"/>
          </a:p>
        </p:txBody>
      </p:sp>
      <p:sp>
        <p:nvSpPr>
          <p:cNvPr id="4" name="Speech Bubble: Rectangle 3">
            <a:extLst>
              <a:ext uri="{FF2B5EF4-FFF2-40B4-BE49-F238E27FC236}">
                <a16:creationId xmlns:a16="http://schemas.microsoft.com/office/drawing/2014/main" xmlns="" id="{52A9B32D-21C2-4907-90E3-06C7065607DC}"/>
              </a:ext>
            </a:extLst>
          </p:cNvPr>
          <p:cNvSpPr/>
          <p:nvPr/>
        </p:nvSpPr>
        <p:spPr>
          <a:xfrm>
            <a:off x="909637" y="2151259"/>
            <a:ext cx="4167188" cy="1406525"/>
          </a:xfrm>
          <a:prstGeom prst="wedgeRectCallout">
            <a:avLst/>
          </a:prstGeom>
          <a:solidFill>
            <a:srgbClr val="0071F8"/>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dirty="0">
                <a:latin typeface="Arial" panose="020B0604020202020204" pitchFamily="34" charset="0"/>
                <a:cs typeface="Arial" panose="020B0604020202020204" pitchFamily="34" charset="0"/>
              </a:rPr>
              <a:t>1. How many young people with SEND in your organisation are currently on apprenticeships?</a:t>
            </a:r>
          </a:p>
        </p:txBody>
      </p:sp>
      <p:sp>
        <p:nvSpPr>
          <p:cNvPr id="5" name="Speech Bubble: Rectangle 4">
            <a:extLst>
              <a:ext uri="{FF2B5EF4-FFF2-40B4-BE49-F238E27FC236}">
                <a16:creationId xmlns:a16="http://schemas.microsoft.com/office/drawing/2014/main" xmlns="" id="{FBDC54C4-0E60-4528-8146-BDB827F3AA82}"/>
              </a:ext>
            </a:extLst>
          </p:cNvPr>
          <p:cNvSpPr/>
          <p:nvPr/>
        </p:nvSpPr>
        <p:spPr>
          <a:xfrm>
            <a:off x="6229350" y="2151259"/>
            <a:ext cx="4438649" cy="1406525"/>
          </a:xfrm>
          <a:prstGeom prst="wedgeRectCallout">
            <a:avLst/>
          </a:prstGeom>
          <a:solidFill>
            <a:srgbClr val="0071F8"/>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dirty="0">
                <a:latin typeface="Arial" panose="020B0604020202020204" pitchFamily="34" charset="0"/>
                <a:cs typeface="Arial" panose="020B0604020202020204" pitchFamily="34" charset="0"/>
              </a:rPr>
              <a:t>2. How many more young people with SEND </a:t>
            </a:r>
            <a:r>
              <a:rPr lang="en-GB" sz="2000" i="1" dirty="0">
                <a:latin typeface="Arial" panose="020B0604020202020204" pitchFamily="34" charset="0"/>
                <a:cs typeface="Arial" panose="020B0604020202020204" pitchFamily="34" charset="0"/>
              </a:rPr>
              <a:t>could</a:t>
            </a:r>
            <a:r>
              <a:rPr lang="en-GB" sz="2000" dirty="0">
                <a:latin typeface="Arial" panose="020B0604020202020204" pitchFamily="34" charset="0"/>
                <a:cs typeface="Arial" panose="020B0604020202020204" pitchFamily="34" charset="0"/>
              </a:rPr>
              <a:t> benefit from an apprenticeship?</a:t>
            </a:r>
          </a:p>
        </p:txBody>
      </p:sp>
      <p:sp>
        <p:nvSpPr>
          <p:cNvPr id="6" name="Speech Bubble: Rectangle 5">
            <a:extLst>
              <a:ext uri="{FF2B5EF4-FFF2-40B4-BE49-F238E27FC236}">
                <a16:creationId xmlns:a16="http://schemas.microsoft.com/office/drawing/2014/main" xmlns="" id="{E7DF0A0F-3AFE-49DD-B1F8-31C138631B80}"/>
              </a:ext>
            </a:extLst>
          </p:cNvPr>
          <p:cNvSpPr/>
          <p:nvPr/>
        </p:nvSpPr>
        <p:spPr>
          <a:xfrm>
            <a:off x="909636" y="4144617"/>
            <a:ext cx="4308407" cy="1895821"/>
          </a:xfrm>
          <a:prstGeom prst="wedgeRectCallout">
            <a:avLst/>
          </a:prstGeom>
          <a:solidFill>
            <a:srgbClr val="0071F8"/>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dirty="0">
                <a:latin typeface="Arial" panose="020B0604020202020204" pitchFamily="34" charset="0"/>
                <a:cs typeface="Arial" panose="020B0604020202020204" pitchFamily="34" charset="0"/>
              </a:rPr>
              <a:t>3. How could you use information from the previous screens to make the case for offering (more) apprenticeships to learners with SEND?</a:t>
            </a:r>
            <a:endParaRPr lang="en-GB" sz="2000" dirty="0"/>
          </a:p>
        </p:txBody>
      </p:sp>
      <p:sp>
        <p:nvSpPr>
          <p:cNvPr id="8" name="Speech Bubble: Rectangle 7">
            <a:extLst>
              <a:ext uri="{FF2B5EF4-FFF2-40B4-BE49-F238E27FC236}">
                <a16:creationId xmlns:a16="http://schemas.microsoft.com/office/drawing/2014/main" xmlns="" id="{2FBDF824-3B14-4891-AB96-D594967D63E5}"/>
              </a:ext>
            </a:extLst>
          </p:cNvPr>
          <p:cNvSpPr/>
          <p:nvPr/>
        </p:nvSpPr>
        <p:spPr>
          <a:xfrm>
            <a:off x="6229350" y="4144617"/>
            <a:ext cx="4438649" cy="1800769"/>
          </a:xfrm>
          <a:prstGeom prst="wedgeRectCallout">
            <a:avLst/>
          </a:prstGeom>
          <a:solidFill>
            <a:srgbClr val="0071F8"/>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dirty="0">
                <a:latin typeface="Arial" panose="020B0604020202020204" pitchFamily="34" charset="0"/>
                <a:cs typeface="Arial" panose="020B0604020202020204" pitchFamily="34" charset="0"/>
              </a:rPr>
              <a:t>4. Who would you need to convince?</a:t>
            </a:r>
            <a:endParaRPr lang="en-GB" sz="2000" dirty="0"/>
          </a:p>
        </p:txBody>
      </p:sp>
    </p:spTree>
    <p:extLst>
      <p:ext uri="{BB962C8B-B14F-4D97-AF65-F5344CB8AC3E}">
        <p14:creationId xmlns:p14="http://schemas.microsoft.com/office/powerpoint/2010/main" xmlns="" val="9539734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DB835FA-A3AF-4B0E-A670-5D69B998AE53}"/>
              </a:ext>
            </a:extLst>
          </p:cNvPr>
          <p:cNvSpPr>
            <a:spLocks noGrp="1"/>
          </p:cNvSpPr>
          <p:nvPr>
            <p:ph type="title"/>
          </p:nvPr>
        </p:nvSpPr>
        <p:spPr>
          <a:xfrm>
            <a:off x="647128" y="173862"/>
            <a:ext cx="10515600" cy="1325563"/>
          </a:xfrm>
        </p:spPr>
        <p:txBody>
          <a:bodyPr/>
          <a:lstStyle/>
          <a:p>
            <a:r>
              <a:rPr lang="en-GB" b="1" dirty="0">
                <a:latin typeface="Arial" panose="020B0604020202020204" pitchFamily="34" charset="0"/>
                <a:cs typeface="Arial" panose="020B0604020202020204" pitchFamily="34" charset="0"/>
              </a:rPr>
              <a:t>How are young people with SEND entering apprenticeships?</a:t>
            </a:r>
          </a:p>
        </p:txBody>
      </p:sp>
      <p:sp>
        <p:nvSpPr>
          <p:cNvPr id="3" name="Content Placeholder 2">
            <a:extLst>
              <a:ext uri="{FF2B5EF4-FFF2-40B4-BE49-F238E27FC236}">
                <a16:creationId xmlns:a16="http://schemas.microsoft.com/office/drawing/2014/main" xmlns="" id="{2BF1F231-49FB-4D76-A12E-61F945BB4E97}"/>
              </a:ext>
            </a:extLst>
          </p:cNvPr>
          <p:cNvSpPr>
            <a:spLocks noGrp="1"/>
          </p:cNvSpPr>
          <p:nvPr>
            <p:ph idx="1"/>
          </p:nvPr>
        </p:nvSpPr>
        <p:spPr>
          <a:xfrm>
            <a:off x="699052" y="1587251"/>
            <a:ext cx="10515600" cy="3279039"/>
          </a:xfrm>
          <a:ln>
            <a:solidFill>
              <a:schemeClr val="bg1"/>
            </a:solidFill>
          </a:ln>
        </p:spPr>
        <p:style>
          <a:lnRef idx="2">
            <a:schemeClr val="accent1"/>
          </a:lnRef>
          <a:fillRef idx="1">
            <a:schemeClr val="lt1"/>
          </a:fillRef>
          <a:effectRef idx="0">
            <a:schemeClr val="accent1"/>
          </a:effectRef>
          <a:fontRef idx="minor">
            <a:schemeClr val="dk1"/>
          </a:fontRef>
        </p:style>
        <p:txBody>
          <a:bodyPr>
            <a:normAutofit/>
          </a:bodyPr>
          <a:lstStyle/>
          <a:p>
            <a:pPr marL="0" indent="0">
              <a:buNone/>
            </a:pPr>
            <a:r>
              <a:rPr lang="en-GB" sz="2400" dirty="0">
                <a:latin typeface="Arial" panose="020B0604020202020204" pitchFamily="34" charset="0"/>
                <a:cs typeface="Arial" panose="020B0604020202020204" pitchFamily="34" charset="0"/>
              </a:rPr>
              <a:t>Research carried out for the </a:t>
            </a:r>
            <a:r>
              <a:rPr lang="en-GB" sz="2400" dirty="0">
                <a:latin typeface="Arial" panose="020B0604020202020204" pitchFamily="34" charset="0"/>
                <a:cs typeface="Arial" panose="020B0604020202020204" pitchFamily="34" charset="0"/>
                <a:hlinkClick r:id="rId2"/>
              </a:rPr>
              <a:t>Employer Toolkit website</a:t>
            </a:r>
            <a:r>
              <a:rPr lang="en-GB" sz="2400" dirty="0">
                <a:latin typeface="Arial" panose="020B0604020202020204" pitchFamily="34" charset="0"/>
                <a:cs typeface="Arial" panose="020B0604020202020204" pitchFamily="34" charset="0"/>
              </a:rPr>
              <a:t> found that young people with SEND are entering apprenticeships from:</a:t>
            </a:r>
          </a:p>
          <a:p>
            <a:r>
              <a:rPr lang="en-GB" sz="2400" dirty="0">
                <a:latin typeface="Arial" panose="020B0604020202020204" pitchFamily="34" charset="0"/>
                <a:cs typeface="Arial" panose="020B0604020202020204" pitchFamily="34" charset="0"/>
              </a:rPr>
              <a:t>work experience placements</a:t>
            </a:r>
          </a:p>
          <a:p>
            <a:r>
              <a:rPr lang="en-GB" sz="2400" dirty="0">
                <a:latin typeface="Arial" panose="020B0604020202020204" pitchFamily="34" charset="0"/>
                <a:cs typeface="Arial" panose="020B0604020202020204" pitchFamily="34" charset="0"/>
                <a:hlinkClick r:id="rId3"/>
              </a:rPr>
              <a:t>Supported Internships</a:t>
            </a:r>
            <a:r>
              <a:rPr lang="en-GB" sz="2400" dirty="0">
                <a:latin typeface="Arial" panose="020B0604020202020204" pitchFamily="34" charset="0"/>
                <a:cs typeface="Arial" panose="020B0604020202020204" pitchFamily="34" charset="0"/>
              </a:rPr>
              <a:t>: structured study programmes based mainly at an employer </a:t>
            </a:r>
          </a:p>
          <a:p>
            <a:r>
              <a:rPr lang="en-GB" sz="2400" dirty="0">
                <a:latin typeface="Arial" panose="020B0604020202020204" pitchFamily="34" charset="0"/>
                <a:cs typeface="Arial" panose="020B0604020202020204" pitchFamily="34" charset="0"/>
                <a:hlinkClick r:id="rId4"/>
              </a:rPr>
              <a:t>Project </a:t>
            </a:r>
            <a:r>
              <a:rPr lang="en-GB" sz="2400" dirty="0" smtClean="0">
                <a:latin typeface="Arial" panose="020B0604020202020204" pitchFamily="34" charset="0"/>
                <a:cs typeface="Arial" panose="020B0604020202020204" pitchFamily="34" charset="0"/>
                <a:hlinkClick r:id="rId4"/>
              </a:rPr>
              <a:t>Search</a:t>
            </a:r>
            <a:r>
              <a:rPr lang="en-GB" sz="2400" dirty="0" smtClean="0">
                <a:latin typeface="Arial" panose="020B0604020202020204" pitchFamily="34" charset="0"/>
                <a:cs typeface="Arial" panose="020B0604020202020204" pitchFamily="34" charset="0"/>
              </a:rPr>
              <a:t>: a </a:t>
            </a:r>
            <a:r>
              <a:rPr lang="en-GB" sz="2400" dirty="0">
                <a:latin typeface="Arial" panose="020B0604020202020204" pitchFamily="34" charset="0"/>
                <a:cs typeface="Arial" panose="020B0604020202020204" pitchFamily="34" charset="0"/>
              </a:rPr>
              <a:t>specific model of supported internship </a:t>
            </a:r>
          </a:p>
          <a:p>
            <a:r>
              <a:rPr lang="en-GB" sz="2400" dirty="0">
                <a:latin typeface="Arial" panose="020B0604020202020204" pitchFamily="34" charset="0"/>
                <a:cs typeface="Arial" panose="020B0604020202020204" pitchFamily="34" charset="0"/>
              </a:rPr>
              <a:t>referrals and other types of pre-employment support such as travel training.</a:t>
            </a:r>
          </a:p>
          <a:p>
            <a:endParaRPr lang="en-GB" sz="2400" dirty="0">
              <a:latin typeface="Arial" panose="020B0604020202020204" pitchFamily="34" charset="0"/>
              <a:cs typeface="Arial" panose="020B0604020202020204" pitchFamily="34" charset="0"/>
            </a:endParaRPr>
          </a:p>
          <a:p>
            <a:pPr marL="0" indent="0">
              <a:buNone/>
            </a:pPr>
            <a:endParaRPr lang="en-GB" sz="2400" dirty="0">
              <a:latin typeface="Arial" panose="020B060402020202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p:txBody>
      </p:sp>
      <p:sp>
        <p:nvSpPr>
          <p:cNvPr id="6" name="Rectangle 5">
            <a:extLst>
              <a:ext uri="{FF2B5EF4-FFF2-40B4-BE49-F238E27FC236}">
                <a16:creationId xmlns:a16="http://schemas.microsoft.com/office/drawing/2014/main" xmlns="" id="{0F1C3660-EF81-447C-AFCC-D6C47B981357}"/>
              </a:ext>
            </a:extLst>
          </p:cNvPr>
          <p:cNvSpPr/>
          <p:nvPr/>
        </p:nvSpPr>
        <p:spPr>
          <a:xfrm>
            <a:off x="699052" y="4949606"/>
            <a:ext cx="10903668" cy="1600281"/>
          </a:xfrm>
          <a:prstGeom prst="rect">
            <a:avLst/>
          </a:prstGeom>
          <a:solidFill>
            <a:srgbClr val="0071F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200" dirty="0">
                <a:latin typeface="Arial" panose="020B0604020202020204" pitchFamily="34" charset="0"/>
                <a:cs typeface="Arial" panose="020B0604020202020204" pitchFamily="34" charset="0"/>
              </a:rPr>
              <a:t>Read the </a:t>
            </a:r>
            <a:r>
              <a:rPr lang="en-GB" sz="2200" dirty="0">
                <a:highlight>
                  <a:srgbClr val="FFFFFF"/>
                </a:highlight>
                <a:latin typeface="Arial" panose="020B0604020202020204" pitchFamily="34" charset="0"/>
                <a:cs typeface="Arial" panose="020B0604020202020204" pitchFamily="34" charset="0"/>
                <a:hlinkClick r:id="rId5"/>
              </a:rPr>
              <a:t>sixteen </a:t>
            </a:r>
            <a:r>
              <a:rPr lang="en-GB" sz="2200" dirty="0" smtClean="0">
                <a:highlight>
                  <a:srgbClr val="FFFFFF"/>
                </a:highlight>
                <a:latin typeface="Arial" panose="020B0604020202020204" pitchFamily="34" charset="0"/>
                <a:cs typeface="Arial" panose="020B0604020202020204" pitchFamily="34" charset="0"/>
                <a:hlinkClick r:id="rId5"/>
              </a:rPr>
              <a:t>co-op</a:t>
            </a:r>
            <a:r>
              <a:rPr lang="en-GB" sz="2200" dirty="0" smtClean="0">
                <a:highlight>
                  <a:srgbClr val="FFFFFF"/>
                </a:highlight>
                <a:latin typeface="Arial" panose="020B0604020202020204" pitchFamily="34" charset="0"/>
                <a:cs typeface="Arial" panose="020B0604020202020204" pitchFamily="34" charset="0"/>
              </a:rPr>
              <a:t> </a:t>
            </a:r>
            <a:r>
              <a:rPr lang="en-GB" sz="2200" dirty="0" smtClean="0">
                <a:latin typeface="Arial" panose="020B0604020202020204" pitchFamily="34" charset="0"/>
                <a:cs typeface="Arial" panose="020B0604020202020204" pitchFamily="34" charset="0"/>
              </a:rPr>
              <a:t>and </a:t>
            </a:r>
            <a:r>
              <a:rPr lang="en-GB" sz="2200" dirty="0">
                <a:latin typeface="Arial" panose="020B0604020202020204" pitchFamily="34" charset="0"/>
                <a:cs typeface="Arial" panose="020B0604020202020204" pitchFamily="34" charset="0"/>
              </a:rPr>
              <a:t>the </a:t>
            </a:r>
            <a:r>
              <a:rPr lang="en-GB" sz="2200" dirty="0">
                <a:highlight>
                  <a:srgbClr val="FFFFFF"/>
                </a:highlight>
                <a:latin typeface="Arial" panose="020B0604020202020204" pitchFamily="34" charset="0"/>
                <a:cs typeface="Arial" panose="020B0604020202020204" pitchFamily="34" charset="0"/>
                <a:hlinkClick r:id="rId6"/>
              </a:rPr>
              <a:t>North </a:t>
            </a:r>
            <a:r>
              <a:rPr lang="en-GB" sz="2200" dirty="0" err="1">
                <a:highlight>
                  <a:srgbClr val="FFFFFF"/>
                </a:highlight>
                <a:latin typeface="Arial" panose="020B0604020202020204" pitchFamily="34" charset="0"/>
                <a:cs typeface="Arial" panose="020B0604020202020204" pitchFamily="34" charset="0"/>
                <a:hlinkClick r:id="rId6"/>
              </a:rPr>
              <a:t>Herts</a:t>
            </a:r>
            <a:r>
              <a:rPr lang="en-GB" sz="2200" dirty="0">
                <a:highlight>
                  <a:srgbClr val="FFFFFF"/>
                </a:highlight>
                <a:latin typeface="Arial" panose="020B0604020202020204" pitchFamily="34" charset="0"/>
                <a:cs typeface="Arial" panose="020B0604020202020204" pitchFamily="34" charset="0"/>
                <a:hlinkClick r:id="rId6"/>
              </a:rPr>
              <a:t> </a:t>
            </a:r>
            <a:r>
              <a:rPr lang="en-GB" sz="2200" dirty="0" smtClean="0">
                <a:highlight>
                  <a:srgbClr val="FFFFFF"/>
                </a:highlight>
                <a:latin typeface="Arial" panose="020B0604020202020204" pitchFamily="34" charset="0"/>
                <a:cs typeface="Arial" panose="020B0604020202020204" pitchFamily="34" charset="0"/>
                <a:hlinkClick r:id="rId6"/>
              </a:rPr>
              <a:t>College</a:t>
            </a:r>
            <a:r>
              <a:rPr lang="en-GB" sz="2200" dirty="0" smtClean="0">
                <a:highlight>
                  <a:srgbClr val="FFFFFF"/>
                </a:highlight>
                <a:latin typeface="Arial" panose="020B0604020202020204" pitchFamily="34" charset="0"/>
                <a:cs typeface="Arial" panose="020B0604020202020204" pitchFamily="34" charset="0"/>
              </a:rPr>
              <a:t> </a:t>
            </a:r>
            <a:r>
              <a:rPr lang="en-GB" sz="2200" dirty="0" smtClean="0">
                <a:latin typeface="Arial" panose="020B0604020202020204" pitchFamily="34" charset="0"/>
                <a:cs typeface="Arial" panose="020B0604020202020204" pitchFamily="34" charset="0"/>
              </a:rPr>
              <a:t>case </a:t>
            </a:r>
            <a:r>
              <a:rPr lang="en-GB" sz="2200" dirty="0">
                <a:latin typeface="Arial" panose="020B0604020202020204" pitchFamily="34" charset="0"/>
                <a:cs typeface="Arial" panose="020B0604020202020204" pitchFamily="34" charset="0"/>
              </a:rPr>
              <a:t>studies. </a:t>
            </a:r>
          </a:p>
          <a:p>
            <a:r>
              <a:rPr lang="en-GB" sz="2200" dirty="0">
                <a:latin typeface="Arial" panose="020B0604020202020204" pitchFamily="34" charset="0"/>
                <a:cs typeface="Arial" panose="020B0604020202020204" pitchFamily="34" charset="0"/>
              </a:rPr>
              <a:t>How are they supporting progression to apprenticeships for young people with SEND?</a:t>
            </a:r>
          </a:p>
          <a:p>
            <a:r>
              <a:rPr lang="en-GB" sz="2200" dirty="0">
                <a:latin typeface="Arial" panose="020B0604020202020204" pitchFamily="34" charset="0"/>
                <a:cs typeface="Arial" panose="020B0604020202020204" pitchFamily="34" charset="0"/>
              </a:rPr>
              <a:t>How could you put this into practice in your organisation?</a:t>
            </a:r>
          </a:p>
        </p:txBody>
      </p:sp>
      <p:sp>
        <p:nvSpPr>
          <p:cNvPr id="5" name="Explosion: 8 Points 4">
            <a:extLst>
              <a:ext uri="{FF2B5EF4-FFF2-40B4-BE49-F238E27FC236}">
                <a16:creationId xmlns:a16="http://schemas.microsoft.com/office/drawing/2014/main" xmlns="" id="{33A93CBD-44C9-4C19-ACE5-24C61223A2FB}"/>
              </a:ext>
            </a:extLst>
          </p:cNvPr>
          <p:cNvSpPr/>
          <p:nvPr/>
        </p:nvSpPr>
        <p:spPr>
          <a:xfrm>
            <a:off x="6166816" y="1325563"/>
            <a:ext cx="5286375" cy="3190162"/>
          </a:xfrm>
          <a:prstGeom prst="irregularSeal1">
            <a:avLst/>
          </a:prstGeom>
          <a:solidFill>
            <a:srgbClr val="00A06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latin typeface="Arial" panose="020B0604020202020204" pitchFamily="34" charset="0"/>
                <a:cs typeface="Arial" panose="020B0604020202020204" pitchFamily="34" charset="0"/>
              </a:rPr>
              <a:t>Watch this </a:t>
            </a:r>
            <a:r>
              <a:rPr lang="en-GB" dirty="0">
                <a:highlight>
                  <a:srgbClr val="FFFFFF"/>
                </a:highlight>
                <a:latin typeface="Arial" panose="020B0604020202020204" pitchFamily="34" charset="0"/>
                <a:cs typeface="Arial" panose="020B0604020202020204" pitchFamily="34" charset="0"/>
                <a:hlinkClick r:id="rId7"/>
              </a:rPr>
              <a:t>webinar</a:t>
            </a:r>
            <a:r>
              <a:rPr lang="en-GB" dirty="0">
                <a:latin typeface="Arial" panose="020B0604020202020204" pitchFamily="34" charset="0"/>
                <a:cs typeface="Arial" panose="020B0604020202020204" pitchFamily="34" charset="0"/>
              </a:rPr>
              <a:t> to find out more about supported internships.</a:t>
            </a:r>
            <a:endParaRPr lang="en-GB" dirty="0">
              <a:solidFill>
                <a:schemeClr val="bg1"/>
              </a:solidFill>
            </a:endParaRPr>
          </a:p>
        </p:txBody>
      </p:sp>
    </p:spTree>
    <p:extLst>
      <p:ext uri="{BB962C8B-B14F-4D97-AF65-F5344CB8AC3E}">
        <p14:creationId xmlns:p14="http://schemas.microsoft.com/office/powerpoint/2010/main" xmlns="" val="1445253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2EC41D-9AC1-41A5-AD64-E3B6E2BEEC8F}"/>
              </a:ext>
            </a:extLst>
          </p:cNvPr>
          <p:cNvSpPr>
            <a:spLocks noGrp="1"/>
          </p:cNvSpPr>
          <p:nvPr>
            <p:ph type="title"/>
          </p:nvPr>
        </p:nvSpPr>
        <p:spPr>
          <a:xfrm>
            <a:off x="718930" y="97872"/>
            <a:ext cx="10515600" cy="1325563"/>
          </a:xfrm>
        </p:spPr>
        <p:txBody>
          <a:bodyPr>
            <a:normAutofit/>
          </a:bodyPr>
          <a:lstStyle/>
          <a:p>
            <a:r>
              <a:rPr lang="en-GB" b="1" dirty="0">
                <a:latin typeface="Arial" panose="020B0604020202020204" pitchFamily="34" charset="0"/>
                <a:cs typeface="Arial" panose="020B0604020202020204" pitchFamily="34" charset="0"/>
              </a:rPr>
              <a:t>Apprenticeship funding and learners with SEND</a:t>
            </a:r>
          </a:p>
        </p:txBody>
      </p:sp>
      <p:sp>
        <p:nvSpPr>
          <p:cNvPr id="3" name="Content Placeholder 2">
            <a:extLst>
              <a:ext uri="{FF2B5EF4-FFF2-40B4-BE49-F238E27FC236}">
                <a16:creationId xmlns:a16="http://schemas.microsoft.com/office/drawing/2014/main" xmlns="" id="{476B0D4D-DD7B-4A12-8F7D-022D3EB169F5}"/>
              </a:ext>
            </a:extLst>
          </p:cNvPr>
          <p:cNvSpPr>
            <a:spLocks noGrp="1"/>
          </p:cNvSpPr>
          <p:nvPr>
            <p:ph idx="1"/>
          </p:nvPr>
        </p:nvSpPr>
        <p:spPr>
          <a:xfrm>
            <a:off x="3059314" y="1544904"/>
            <a:ext cx="7086600" cy="4187550"/>
          </a:xfrm>
        </p:spPr>
        <p:txBody>
          <a:bodyPr>
            <a:normAutofit fontScale="92500"/>
          </a:bodyPr>
          <a:lstStyle/>
          <a:p>
            <a:r>
              <a:rPr lang="en-GB" sz="2200" dirty="0">
                <a:latin typeface="Arial" panose="020B0604020202020204" pitchFamily="34" charset="0"/>
                <a:cs typeface="Arial" panose="020B0604020202020204" pitchFamily="34" charset="0"/>
              </a:rPr>
              <a:t>Apprenticeship employers and providers working with apprentices aged 19-24 with an Education, Health and Care Plan each receive a </a:t>
            </a:r>
            <a:r>
              <a:rPr lang="en-GB" sz="2200" dirty="0">
                <a:latin typeface="Arial" panose="020B0604020202020204" pitchFamily="34" charset="0"/>
                <a:cs typeface="Arial" panose="020B0604020202020204" pitchFamily="34" charset="0"/>
                <a:hlinkClick r:id="rId2"/>
              </a:rPr>
              <a:t>payment of £</a:t>
            </a:r>
            <a:r>
              <a:rPr lang="en-GB" sz="2200" dirty="0" smtClean="0">
                <a:latin typeface="Arial" panose="020B0604020202020204" pitchFamily="34" charset="0"/>
                <a:cs typeface="Arial" panose="020B0604020202020204" pitchFamily="34" charset="0"/>
                <a:hlinkClick r:id="rId2"/>
              </a:rPr>
              <a:t>1,000</a:t>
            </a:r>
            <a:r>
              <a:rPr lang="en-GB" sz="2200" dirty="0" smtClean="0">
                <a:latin typeface="Arial" panose="020B0604020202020204" pitchFamily="34" charset="0"/>
                <a:cs typeface="Arial" panose="020B0604020202020204" pitchFamily="34" charset="0"/>
              </a:rPr>
              <a:t>.</a:t>
            </a:r>
            <a:endParaRPr lang="en-GB" sz="2200" dirty="0">
              <a:latin typeface="Arial" panose="020B0604020202020204" pitchFamily="34" charset="0"/>
              <a:cs typeface="Arial" panose="020B0604020202020204" pitchFamily="34" charset="0"/>
            </a:endParaRPr>
          </a:p>
          <a:p>
            <a:r>
              <a:rPr lang="en-GB" sz="2200" dirty="0">
                <a:latin typeface="Arial" panose="020B0604020202020204" pitchFamily="34" charset="0"/>
                <a:cs typeface="Arial" panose="020B0604020202020204" pitchFamily="34" charset="0"/>
              </a:rPr>
              <a:t>Training providers can claim an extra </a:t>
            </a:r>
            <a:r>
              <a:rPr lang="en-GB" sz="2200" dirty="0">
                <a:latin typeface="Arial" panose="020B0604020202020204" pitchFamily="34" charset="0"/>
                <a:cs typeface="Arial" panose="020B0604020202020204" pitchFamily="34" charset="0"/>
                <a:hlinkClick r:id="rId2"/>
              </a:rPr>
              <a:t>payment of £150  Additional Learning Support a </a:t>
            </a:r>
            <a:r>
              <a:rPr lang="en-GB" sz="2200" dirty="0" smtClean="0">
                <a:latin typeface="Arial" panose="020B0604020202020204" pitchFamily="34" charset="0"/>
                <a:cs typeface="Arial" panose="020B0604020202020204" pitchFamily="34" charset="0"/>
                <a:hlinkClick r:id="rId2"/>
              </a:rPr>
              <a:t>month</a:t>
            </a:r>
            <a:r>
              <a:rPr lang="en-GB" sz="2200" dirty="0" smtClean="0">
                <a:latin typeface="Arial" panose="020B0604020202020204" pitchFamily="34" charset="0"/>
                <a:cs typeface="Arial" panose="020B0604020202020204" pitchFamily="34" charset="0"/>
              </a:rPr>
              <a:t> when </a:t>
            </a:r>
            <a:r>
              <a:rPr lang="en-GB" sz="2200" dirty="0">
                <a:latin typeface="Arial" panose="020B0604020202020204" pitchFamily="34" charset="0"/>
                <a:cs typeface="Arial" panose="020B0604020202020204" pitchFamily="34" charset="0"/>
              </a:rPr>
              <a:t>working with apprentices with SEND.</a:t>
            </a:r>
          </a:p>
          <a:p>
            <a:r>
              <a:rPr lang="en-GB" sz="2200" dirty="0">
                <a:latin typeface="Arial" panose="020B0604020202020204" pitchFamily="34" charset="0"/>
                <a:cs typeface="Arial" panose="020B0604020202020204" pitchFamily="34" charset="0"/>
                <a:hlinkClick r:id="rId3"/>
              </a:rPr>
              <a:t>Access to Work</a:t>
            </a:r>
            <a:r>
              <a:rPr lang="en-GB" sz="2200" dirty="0">
                <a:latin typeface="Arial" panose="020B0604020202020204" pitchFamily="34" charset="0"/>
                <a:cs typeface="Arial" panose="020B0604020202020204" pitchFamily="34" charset="0"/>
              </a:rPr>
              <a:t> is a DWP fund that can be used by employers for:</a:t>
            </a:r>
          </a:p>
          <a:p>
            <a:pPr lvl="1">
              <a:buFont typeface="Courier New" panose="02070309020205020404" pitchFamily="49" charset="0"/>
              <a:buChar char="o"/>
            </a:pPr>
            <a:r>
              <a:rPr lang="en-GB" sz="2200" dirty="0">
                <a:latin typeface="Arial" panose="020B0604020202020204" pitchFamily="34" charset="0"/>
                <a:cs typeface="Arial" panose="020B0604020202020204" pitchFamily="34" charset="0"/>
              </a:rPr>
              <a:t>funding of travel to and from work placement</a:t>
            </a:r>
          </a:p>
          <a:p>
            <a:pPr lvl="1">
              <a:buFont typeface="Courier New" panose="02070309020205020404" pitchFamily="49" charset="0"/>
              <a:buChar char="o"/>
            </a:pPr>
            <a:r>
              <a:rPr lang="en-GB" sz="2200" dirty="0">
                <a:latin typeface="Arial" panose="020B0604020202020204" pitchFamily="34" charset="0"/>
                <a:cs typeface="Arial" panose="020B0604020202020204" pitchFamily="34" charset="0"/>
              </a:rPr>
              <a:t>cost of job coaches</a:t>
            </a:r>
          </a:p>
          <a:p>
            <a:pPr lvl="1">
              <a:buFont typeface="Courier New" panose="02070309020205020404" pitchFamily="49" charset="0"/>
              <a:buChar char="o"/>
            </a:pPr>
            <a:r>
              <a:rPr lang="en-GB" sz="2200" dirty="0">
                <a:latin typeface="Arial" panose="020B0604020202020204" pitchFamily="34" charset="0"/>
                <a:cs typeface="Arial" panose="020B0604020202020204" pitchFamily="34" charset="0"/>
              </a:rPr>
              <a:t>specialist equipment used at the employer’s premises.</a:t>
            </a:r>
          </a:p>
          <a:p>
            <a:pPr marL="457200" lvl="1" indent="0">
              <a:buNone/>
            </a:pPr>
            <a:r>
              <a:rPr lang="en-GB" sz="2200" baseline="0" dirty="0">
                <a:latin typeface="Arial" panose="020B0604020202020204" pitchFamily="34" charset="0"/>
                <a:cs typeface="Arial" panose="020B0604020202020204" pitchFamily="34" charset="0"/>
              </a:rPr>
              <a:t>There is an eligibility letter that can be given to the employer available </a:t>
            </a:r>
            <a:r>
              <a:rPr lang="en-GB" sz="2200" baseline="0" dirty="0">
                <a:latin typeface="Arial" panose="020B0604020202020204" pitchFamily="34" charset="0"/>
                <a:cs typeface="Arial" panose="020B0604020202020204" pitchFamily="34" charset="0"/>
                <a:hlinkClick r:id="rId4"/>
              </a:rPr>
              <a:t>here</a:t>
            </a:r>
            <a:r>
              <a:rPr lang="en-GB" sz="2200" baseline="0" dirty="0">
                <a:latin typeface="Arial" panose="020B0604020202020204" pitchFamily="34" charset="0"/>
                <a:cs typeface="Arial" panose="020B0604020202020204" pitchFamily="34" charset="0"/>
              </a:rPr>
              <a:t>.</a:t>
            </a:r>
            <a:endParaRPr lang="en-GB" sz="2200" dirty="0">
              <a:latin typeface="Arial" panose="020B0604020202020204" pitchFamily="34" charset="0"/>
              <a:cs typeface="Arial" panose="020B0604020202020204" pitchFamily="34" charset="0"/>
            </a:endParaRPr>
          </a:p>
          <a:p>
            <a:pPr marL="0" indent="0">
              <a:buNone/>
            </a:pPr>
            <a:endParaRPr lang="en-GB" dirty="0"/>
          </a:p>
        </p:txBody>
      </p:sp>
      <p:sp>
        <p:nvSpPr>
          <p:cNvPr id="4" name="Speech Bubble: Oval 3">
            <a:extLst>
              <a:ext uri="{FF2B5EF4-FFF2-40B4-BE49-F238E27FC236}">
                <a16:creationId xmlns:a16="http://schemas.microsoft.com/office/drawing/2014/main" xmlns="" id="{42DBDBDE-DF68-46A7-A9C6-45FFAC3D2409}"/>
              </a:ext>
            </a:extLst>
          </p:cNvPr>
          <p:cNvSpPr/>
          <p:nvPr/>
        </p:nvSpPr>
        <p:spPr>
          <a:xfrm>
            <a:off x="688174" y="1132280"/>
            <a:ext cx="10803835" cy="4788522"/>
          </a:xfrm>
          <a:prstGeom prst="wedgeEllipseCallout">
            <a:avLst/>
          </a:prstGeom>
          <a:solidFill>
            <a:srgbClr val="0071F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latin typeface="Arial" panose="020B0604020202020204" pitchFamily="34" charset="0"/>
                <a:cs typeface="Arial" panose="020B0604020202020204" pitchFamily="34" charset="0"/>
              </a:rPr>
              <a:t>“But isn’t it all prohibitively expensive?”</a:t>
            </a:r>
          </a:p>
          <a:p>
            <a:pPr algn="ctr"/>
            <a:endParaRPr lang="en-GB" dirty="0">
              <a:latin typeface="Arial" panose="020B0604020202020204" pitchFamily="34" charset="0"/>
              <a:cs typeface="Arial" panose="020B0604020202020204" pitchFamily="34" charset="0"/>
            </a:endParaRPr>
          </a:p>
          <a:p>
            <a:pPr algn="ctr"/>
            <a:endParaRPr lang="en-GB" dirty="0">
              <a:latin typeface="Arial" panose="020B0604020202020204" pitchFamily="34" charset="0"/>
              <a:cs typeface="Arial" panose="020B0604020202020204" pitchFamily="34" charset="0"/>
            </a:endParaRPr>
          </a:p>
          <a:p>
            <a:pPr algn="ctr"/>
            <a:endParaRPr lang="en-GB" dirty="0">
              <a:latin typeface="Arial" panose="020B0604020202020204" pitchFamily="34" charset="0"/>
              <a:cs typeface="Arial" panose="020B0604020202020204" pitchFamily="34" charset="0"/>
            </a:endParaRPr>
          </a:p>
          <a:p>
            <a:pPr algn="ctr"/>
            <a:r>
              <a:rPr lang="en-GB" sz="2000" i="1" dirty="0">
                <a:latin typeface="Arial" panose="020B0604020202020204" pitchFamily="34" charset="0"/>
                <a:cs typeface="Arial" panose="020B0604020202020204" pitchFamily="34" charset="0"/>
              </a:rPr>
              <a:t>Click here to reveal </a:t>
            </a:r>
          </a:p>
          <a:p>
            <a:pPr algn="ctr"/>
            <a:r>
              <a:rPr lang="en-GB" sz="2000" i="1" dirty="0">
                <a:latin typeface="Arial" panose="020B0604020202020204" pitchFamily="34" charset="0"/>
                <a:cs typeface="Arial" panose="020B0604020202020204" pitchFamily="34" charset="0"/>
              </a:rPr>
              <a:t>the various additional funding available </a:t>
            </a:r>
          </a:p>
          <a:p>
            <a:pPr algn="ctr"/>
            <a:r>
              <a:rPr lang="en-GB" sz="2000" i="1" dirty="0">
                <a:latin typeface="Arial" panose="020B0604020202020204" pitchFamily="34" charset="0"/>
                <a:cs typeface="Arial" panose="020B0604020202020204" pitchFamily="34" charset="0"/>
              </a:rPr>
              <a:t>to support apprentices with SEND.</a:t>
            </a:r>
          </a:p>
        </p:txBody>
      </p:sp>
    </p:spTree>
    <p:extLst>
      <p:ext uri="{BB962C8B-B14F-4D97-AF65-F5344CB8AC3E}">
        <p14:creationId xmlns:p14="http://schemas.microsoft.com/office/powerpoint/2010/main" xmlns="" val="3595725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2933</TotalTime>
  <Words>2029</Words>
  <Application>Microsoft Office PowerPoint</Application>
  <PresentationFormat>Custom</PresentationFormat>
  <Paragraphs>225</Paragraphs>
  <Slides>22</Slides>
  <Notes>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IMPROVING ACCESS TO APPRENTICESHIPS</vt:lpstr>
      <vt:lpstr>An interactive learning resource  created by Natspec</vt:lpstr>
      <vt:lpstr> About this self-guided learning module </vt:lpstr>
      <vt:lpstr>Contents</vt:lpstr>
      <vt:lpstr> Apprenticeships: the basics </vt:lpstr>
      <vt:lpstr>Apprenticeships, disability employment and learners with SEND</vt:lpstr>
      <vt:lpstr>Reflective exercise</vt:lpstr>
      <vt:lpstr>How are young people with SEND entering apprenticeships?</vt:lpstr>
      <vt:lpstr>Apprenticeship funding and learners with SEND</vt:lpstr>
      <vt:lpstr>Activity</vt:lpstr>
      <vt:lpstr>Maynard Review recommendations – July 2016</vt:lpstr>
      <vt:lpstr>  Maynard recommendations continued/..  </vt:lpstr>
      <vt:lpstr>  Activity  The Maynard review recommended use of non-traditional recruitment practices.    </vt:lpstr>
      <vt:lpstr>Non-traditional recruitment practices</vt:lpstr>
      <vt:lpstr>Reflective exercise</vt:lpstr>
      <vt:lpstr>Employer Engagement</vt:lpstr>
      <vt:lpstr>In-work support for apprentices</vt:lpstr>
      <vt:lpstr>Reflective exercise</vt:lpstr>
      <vt:lpstr>Auditing your current approach</vt:lpstr>
      <vt:lpstr>Resources</vt:lpstr>
      <vt:lpstr>Resources</vt:lpstr>
      <vt:lpstr>Developed by yola  Jacobsen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rob</cp:lastModifiedBy>
  <cp:revision>294</cp:revision>
  <dcterms:created xsi:type="dcterms:W3CDTF">2018-01-25T14:37:17Z</dcterms:created>
  <dcterms:modified xsi:type="dcterms:W3CDTF">2018-04-17T09:28:47Z</dcterms:modified>
</cp:coreProperties>
</file>